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Quattrocento"/>
      <p:regular r:id="rId19"/>
    </p:embeddedFont>
    <p:embeddedFont>
      <p:font typeface="Quattrocento"/>
      <p:regular r:id="rId20"/>
    </p:embeddedFont>
    <p:embeddedFont>
      <p:font typeface="Quattrocento"/>
      <p:regular r:id="rId21"/>
    </p:embeddedFont>
    <p:embeddedFont>
      <p:font typeface="Quattrocen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76337"/>
            <a:ext cx="7468553" cy="2914650"/>
          </a:xfrm>
          <a:prstGeom prst="rect">
            <a:avLst/>
          </a:prstGeom>
          <a:noFill/>
          <a:ln/>
        </p:spPr>
        <p:txBody>
          <a:bodyPr wrap="square" lIns="0" tIns="0" rIns="0" bIns="0" rtlCol="0" anchor="t"/>
          <a:lstStyle/>
          <a:p>
            <a:pPr indent="0" marL="0">
              <a:lnSpc>
                <a:spcPts val="7650"/>
              </a:lnSpc>
              <a:buNone/>
            </a:pPr>
            <a:r>
              <a:rPr lang="en-US" sz="6100" dirty="0">
                <a:solidFill>
                  <a:srgbClr val="FFD9BE"/>
                </a:solidFill>
                <a:latin typeface="Quattrocento" pitchFamily="34" charset="0"/>
                <a:ea typeface="Quattrocento" pitchFamily="34" charset="-122"/>
                <a:cs typeface="Quattrocento" pitchFamily="34" charset="-120"/>
              </a:rPr>
              <a:t>Bitcoin Stock Price Prediction using LSTM</a:t>
            </a:r>
            <a:endParaRPr lang="en-US" sz="6100" dirty="0"/>
          </a:p>
        </p:txBody>
      </p:sp>
      <p:sp>
        <p:nvSpPr>
          <p:cNvPr id="4" name="Text 1"/>
          <p:cNvSpPr/>
          <p:nvPr/>
        </p:nvSpPr>
        <p:spPr>
          <a:xfrm>
            <a:off x="6324124" y="4449961"/>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Explore the power of Long Short-Term Memory (LSTM) neural networks to forecast the future prices of the leading cryptocurrency, Bitcoin. By analyzing historical close prices and dates, this comprehensive analysis aims to provide valuable insights into the crypto market.</a:t>
            </a:r>
            <a:endParaRPr lang="en-US" sz="1850" dirty="0"/>
          </a:p>
        </p:txBody>
      </p:sp>
      <p:sp>
        <p:nvSpPr>
          <p:cNvPr id="5" name="Shape 2"/>
          <p:cNvSpPr/>
          <p:nvPr/>
        </p:nvSpPr>
        <p:spPr>
          <a:xfrm>
            <a:off x="6324124" y="6652141"/>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6659761"/>
            <a:ext cx="367665" cy="367665"/>
          </a:xfrm>
          <a:prstGeom prst="rect">
            <a:avLst/>
          </a:prstGeom>
        </p:spPr>
      </p:pic>
      <p:sp>
        <p:nvSpPr>
          <p:cNvPr id="7" name="Text 3"/>
          <p:cNvSpPr/>
          <p:nvPr/>
        </p:nvSpPr>
        <p:spPr>
          <a:xfrm>
            <a:off x="6826687" y="6634282"/>
            <a:ext cx="1272659" cy="418862"/>
          </a:xfrm>
          <a:prstGeom prst="rect">
            <a:avLst/>
          </a:prstGeom>
          <a:noFill/>
          <a:ln/>
        </p:spPr>
        <p:txBody>
          <a:bodyPr wrap="none" lIns="0" tIns="0" rIns="0" bIns="0" rtlCol="0" anchor="t"/>
          <a:lstStyle/>
          <a:p>
            <a:pPr algn="l" indent="0" marL="0">
              <a:lnSpc>
                <a:spcPts val="3250"/>
              </a:lnSpc>
              <a:buNone/>
            </a:pPr>
            <a:r>
              <a:rPr lang="en-US" sz="2350" b="1" dirty="0">
                <a:solidFill>
                  <a:srgbClr val="F9EEE7"/>
                </a:solidFill>
                <a:latin typeface="Quattrocento Bold" pitchFamily="34" charset="0"/>
                <a:ea typeface="Quattrocento Bold" pitchFamily="34" charset="-122"/>
                <a:cs typeface="Quattrocento Bold" pitchFamily="34" charset="-120"/>
              </a:rPr>
              <a:t>by Alfred</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15276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Key Understanding</a:t>
            </a:r>
            <a:endParaRPr lang="en-US" sz="4400" dirty="0"/>
          </a:p>
        </p:txBody>
      </p:sp>
      <p:sp>
        <p:nvSpPr>
          <p:cNvPr id="3" name="Shape 1"/>
          <p:cNvSpPr/>
          <p:nvPr/>
        </p:nvSpPr>
        <p:spPr>
          <a:xfrm>
            <a:off x="7299960" y="2335530"/>
            <a:ext cx="30480" cy="3111818"/>
          </a:xfrm>
          <a:prstGeom prst="roundRect">
            <a:avLst>
              <a:gd name="adj" fmla="val 117806"/>
            </a:avLst>
          </a:prstGeom>
          <a:solidFill>
            <a:srgbClr val="4A6B6A"/>
          </a:solidFill>
          <a:ln/>
        </p:spPr>
      </p:sp>
      <p:sp>
        <p:nvSpPr>
          <p:cNvPr id="4" name="Shape 2"/>
          <p:cNvSpPr/>
          <p:nvPr/>
        </p:nvSpPr>
        <p:spPr>
          <a:xfrm>
            <a:off x="6238696" y="2858691"/>
            <a:ext cx="837724" cy="30480"/>
          </a:xfrm>
          <a:prstGeom prst="roundRect">
            <a:avLst>
              <a:gd name="adj" fmla="val 117806"/>
            </a:avLst>
          </a:prstGeom>
          <a:solidFill>
            <a:srgbClr val="4A6B6A"/>
          </a:solidFill>
          <a:ln/>
        </p:spPr>
      </p:sp>
      <p:sp>
        <p:nvSpPr>
          <p:cNvPr id="5" name="Shape 3"/>
          <p:cNvSpPr/>
          <p:nvPr/>
        </p:nvSpPr>
        <p:spPr>
          <a:xfrm>
            <a:off x="7045940" y="2604730"/>
            <a:ext cx="538520" cy="538520"/>
          </a:xfrm>
          <a:prstGeom prst="roundRect">
            <a:avLst>
              <a:gd name="adj" fmla="val 6668"/>
            </a:avLst>
          </a:prstGeom>
          <a:solidFill>
            <a:srgbClr val="315251"/>
          </a:solidFill>
          <a:ln/>
        </p:spPr>
      </p:sp>
      <p:sp>
        <p:nvSpPr>
          <p:cNvPr id="6" name="Text 4"/>
          <p:cNvSpPr/>
          <p:nvPr/>
        </p:nvSpPr>
        <p:spPr>
          <a:xfrm>
            <a:off x="7255371" y="2704981"/>
            <a:ext cx="11965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7" name="Text 5"/>
          <p:cNvSpPr/>
          <p:nvPr/>
        </p:nvSpPr>
        <p:spPr>
          <a:xfrm>
            <a:off x="837724" y="2574846"/>
            <a:ext cx="5160883" cy="383024"/>
          </a:xfrm>
          <a:prstGeom prst="rect">
            <a:avLst/>
          </a:prstGeom>
          <a:noFill/>
          <a:ln/>
        </p:spPr>
        <p:txBody>
          <a:bodyPr wrap="none" lIns="0" tIns="0" rIns="0" bIns="0" rtlCol="0" anchor="t"/>
          <a:lstStyle/>
          <a:p>
            <a:pPr algn="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Convert the data into matrix with time steps.</a:t>
            </a:r>
            <a:endParaRPr lang="en-US" sz="1850" dirty="0"/>
          </a:p>
        </p:txBody>
      </p:sp>
      <p:sp>
        <p:nvSpPr>
          <p:cNvPr id="8" name="Shape 6"/>
          <p:cNvSpPr/>
          <p:nvPr/>
        </p:nvSpPr>
        <p:spPr>
          <a:xfrm>
            <a:off x="7553980" y="4055507"/>
            <a:ext cx="837724" cy="30480"/>
          </a:xfrm>
          <a:prstGeom prst="roundRect">
            <a:avLst>
              <a:gd name="adj" fmla="val 117806"/>
            </a:avLst>
          </a:prstGeom>
          <a:solidFill>
            <a:srgbClr val="4A6B6A"/>
          </a:solidFill>
          <a:ln/>
        </p:spPr>
      </p:sp>
      <p:sp>
        <p:nvSpPr>
          <p:cNvPr id="9" name="Shape 7"/>
          <p:cNvSpPr/>
          <p:nvPr/>
        </p:nvSpPr>
        <p:spPr>
          <a:xfrm>
            <a:off x="7045940" y="3801547"/>
            <a:ext cx="538520" cy="538520"/>
          </a:xfrm>
          <a:prstGeom prst="roundRect">
            <a:avLst>
              <a:gd name="adj" fmla="val 6668"/>
            </a:avLst>
          </a:prstGeom>
          <a:solidFill>
            <a:srgbClr val="315251"/>
          </a:solidFill>
          <a:ln/>
        </p:spPr>
      </p:sp>
      <p:sp>
        <p:nvSpPr>
          <p:cNvPr id="10" name="Text 8"/>
          <p:cNvSpPr/>
          <p:nvPr/>
        </p:nvSpPr>
        <p:spPr>
          <a:xfrm>
            <a:off x="7224534" y="3901797"/>
            <a:ext cx="18121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1" name="Text 9"/>
          <p:cNvSpPr/>
          <p:nvPr/>
        </p:nvSpPr>
        <p:spPr>
          <a:xfrm>
            <a:off x="8631793" y="3771662"/>
            <a:ext cx="5160883"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Reshape the input for LSTM (samples, time steps, features).</a:t>
            </a:r>
            <a:endParaRPr lang="en-US" sz="1850" dirty="0"/>
          </a:p>
        </p:txBody>
      </p:sp>
      <p:sp>
        <p:nvSpPr>
          <p:cNvPr id="12" name="Text 10"/>
          <p:cNvSpPr/>
          <p:nvPr/>
        </p:nvSpPr>
        <p:spPr>
          <a:xfrm>
            <a:off x="837724" y="5716548"/>
            <a:ext cx="12954952" cy="478631"/>
          </a:xfrm>
          <a:prstGeom prst="rect">
            <a:avLst/>
          </a:prstGeom>
          <a:noFill/>
          <a:ln/>
        </p:spPr>
        <p:txBody>
          <a:bodyPr wrap="none" lIns="0" tIns="0" rIns="0" bIns="0" rtlCol="0" anchor="t"/>
          <a:lstStyle/>
          <a:p>
            <a:pPr indent="0" marL="0">
              <a:lnSpc>
                <a:spcPts val="3750"/>
              </a:lnSpc>
              <a:buNone/>
            </a:pPr>
            <a:r>
              <a:rPr lang="en-US" sz="2350" b="1" dirty="0">
                <a:solidFill>
                  <a:srgbClr val="F9EEE7"/>
                </a:solidFill>
                <a:latin typeface="Quattrocento" pitchFamily="34" charset="0"/>
                <a:ea typeface="Quattrocento" pitchFamily="34" charset="-122"/>
                <a:cs typeface="Quattrocento" pitchFamily="34" charset="-120"/>
              </a:rPr>
              <a:t>Reshape the input for LSTM (samples, time steps, features):</a:t>
            </a:r>
            <a:endParaRPr lang="en-US" sz="2350" dirty="0"/>
          </a:p>
        </p:txBody>
      </p:sp>
      <p:sp>
        <p:nvSpPr>
          <p:cNvPr id="13" name="Text 11"/>
          <p:cNvSpPr/>
          <p:nvPr/>
        </p:nvSpPr>
        <p:spPr>
          <a:xfrm>
            <a:off x="837724" y="6464379"/>
            <a:ext cx="12954952" cy="612458"/>
          </a:xfrm>
          <a:prstGeom prst="rect">
            <a:avLst/>
          </a:prstGeom>
          <a:noFill/>
          <a:ln/>
        </p:spPr>
        <p:txBody>
          <a:bodyPr wrap="square" lIns="0" tIns="0" rIns="0" bIns="0" rtlCol="0" anchor="t"/>
          <a:lstStyle/>
          <a:p>
            <a:pPr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By reshaping your input data into the format (samples, time steps, features), you're essentially providing the LSTM with a structured representation of the sequence that it can effectively process.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273493"/>
            <a:ext cx="8359140" cy="704017"/>
          </a:xfrm>
          <a:prstGeom prst="rect">
            <a:avLst/>
          </a:prstGeom>
          <a:noFill/>
          <a:ln/>
        </p:spPr>
        <p:txBody>
          <a:bodyPr wrap="none" lIns="0" tIns="0" rIns="0" bIns="0" rtlCol="0" anchor="t"/>
          <a:lstStyle/>
          <a:p>
            <a:pPr indent="0" marL="0">
              <a:lnSpc>
                <a:spcPts val="5500"/>
              </a:lnSpc>
              <a:buNone/>
            </a:pPr>
            <a:r>
              <a:rPr lang="en-US" sz="4400" b="1" dirty="0">
                <a:solidFill>
                  <a:srgbClr val="FFD9BE"/>
                </a:solidFill>
                <a:latin typeface="Quattrocento" pitchFamily="34" charset="0"/>
                <a:ea typeface="Quattrocento" pitchFamily="34" charset="-122"/>
                <a:cs typeface="Quattrocento" pitchFamily="34" charset="-120"/>
              </a:rPr>
              <a:t>Breaking Down the Dimensions:</a:t>
            </a:r>
            <a:endParaRPr lang="en-US" sz="4400" dirty="0"/>
          </a:p>
        </p:txBody>
      </p:sp>
      <p:sp>
        <p:nvSpPr>
          <p:cNvPr id="3" name="Text 1"/>
          <p:cNvSpPr/>
          <p:nvPr/>
        </p:nvSpPr>
        <p:spPr>
          <a:xfrm>
            <a:off x="837724" y="2456259"/>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850" b="1" dirty="0">
                <a:solidFill>
                  <a:srgbClr val="F9EEE7"/>
                </a:solidFill>
                <a:latin typeface="Quattrocento" pitchFamily="34" charset="0"/>
                <a:ea typeface="Quattrocento" pitchFamily="34" charset="-122"/>
                <a:cs typeface="Quattrocento" pitchFamily="34" charset="-120"/>
              </a:rPr>
              <a:t>Samples:</a:t>
            </a:r>
            <a:endParaRPr lang="en-US" sz="1850" dirty="0"/>
          </a:p>
        </p:txBody>
      </p:sp>
      <p:sp>
        <p:nvSpPr>
          <p:cNvPr id="4" name="Text 2"/>
          <p:cNvSpPr/>
          <p:nvPr/>
        </p:nvSpPr>
        <p:spPr>
          <a:xfrm>
            <a:off x="837724" y="2922984"/>
            <a:ext cx="12954952"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This dimension represents the number of independent sequences or samples in your dataset.</a:t>
            </a:r>
            <a:endParaRPr lang="en-US" sz="1850" dirty="0"/>
          </a:p>
        </p:txBody>
      </p:sp>
      <p:sp>
        <p:nvSpPr>
          <p:cNvPr id="5" name="Text 3"/>
          <p:cNvSpPr/>
          <p:nvPr/>
        </p:nvSpPr>
        <p:spPr>
          <a:xfrm>
            <a:off x="837724" y="3389709"/>
            <a:ext cx="12954952"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Each sample is treated as a separate instance to be processed by the LSTM.</a:t>
            </a:r>
            <a:endParaRPr lang="en-US" sz="1850" dirty="0"/>
          </a:p>
        </p:txBody>
      </p:sp>
      <p:sp>
        <p:nvSpPr>
          <p:cNvPr id="6" name="Text 4"/>
          <p:cNvSpPr/>
          <p:nvPr/>
        </p:nvSpPr>
        <p:spPr>
          <a:xfrm>
            <a:off x="837724" y="3856434"/>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b="1" dirty="0">
                <a:solidFill>
                  <a:srgbClr val="F9EEE7"/>
                </a:solidFill>
                <a:latin typeface="Quattrocento" pitchFamily="34" charset="0"/>
                <a:ea typeface="Quattrocento" pitchFamily="34" charset="-122"/>
                <a:cs typeface="Quattrocento" pitchFamily="34" charset="-120"/>
              </a:rPr>
              <a:t>Time Steps:</a:t>
            </a:r>
            <a:endParaRPr lang="en-US" sz="1850" dirty="0"/>
          </a:p>
        </p:txBody>
      </p:sp>
      <p:sp>
        <p:nvSpPr>
          <p:cNvPr id="7" name="Text 5"/>
          <p:cNvSpPr/>
          <p:nvPr/>
        </p:nvSpPr>
        <p:spPr>
          <a:xfrm>
            <a:off x="837724" y="4323159"/>
            <a:ext cx="12954952"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This dimension defines the length of each sequence or the number of time steps within a sample.</a:t>
            </a:r>
            <a:endParaRPr lang="en-US" sz="1850" dirty="0"/>
          </a:p>
        </p:txBody>
      </p:sp>
      <p:sp>
        <p:nvSpPr>
          <p:cNvPr id="8" name="Text 6"/>
          <p:cNvSpPr/>
          <p:nvPr/>
        </p:nvSpPr>
        <p:spPr>
          <a:xfrm>
            <a:off x="837724" y="4789884"/>
            <a:ext cx="12954952"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It determines how many past observations the LSTM considers when making predictions.</a:t>
            </a:r>
            <a:endParaRPr lang="en-US" sz="1850" dirty="0"/>
          </a:p>
        </p:txBody>
      </p:sp>
      <p:sp>
        <p:nvSpPr>
          <p:cNvPr id="9" name="Text 7"/>
          <p:cNvSpPr/>
          <p:nvPr/>
        </p:nvSpPr>
        <p:spPr>
          <a:xfrm>
            <a:off x="837724" y="5256609"/>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b="1" dirty="0">
                <a:solidFill>
                  <a:srgbClr val="F9EEE7"/>
                </a:solidFill>
                <a:latin typeface="Quattrocento" pitchFamily="34" charset="0"/>
                <a:ea typeface="Quattrocento" pitchFamily="34" charset="-122"/>
                <a:cs typeface="Quattrocento" pitchFamily="34" charset="-120"/>
              </a:rPr>
              <a:t>Features:</a:t>
            </a:r>
            <a:endParaRPr lang="en-US" sz="1850" dirty="0"/>
          </a:p>
        </p:txBody>
      </p:sp>
      <p:sp>
        <p:nvSpPr>
          <p:cNvPr id="10" name="Text 8"/>
          <p:cNvSpPr/>
          <p:nvPr/>
        </p:nvSpPr>
        <p:spPr>
          <a:xfrm>
            <a:off x="837724" y="5723334"/>
            <a:ext cx="12954952"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This dimension specifies the number of features or variables associated with each time step.</a:t>
            </a:r>
            <a:endParaRPr lang="en-US" sz="1850" dirty="0"/>
          </a:p>
        </p:txBody>
      </p:sp>
      <p:sp>
        <p:nvSpPr>
          <p:cNvPr id="11" name="Text 9"/>
          <p:cNvSpPr/>
          <p:nvPr/>
        </p:nvSpPr>
        <p:spPr>
          <a:xfrm>
            <a:off x="837724" y="6190059"/>
            <a:ext cx="12954952"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For example, in a time series forecasting problem, each time step might have features like temperature, humidity, and wind speed.</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58309"/>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Future Considerations</a:t>
            </a:r>
            <a:endParaRPr lang="en-US" sz="4400" dirty="0"/>
          </a:p>
        </p:txBody>
      </p:sp>
      <p:sp>
        <p:nvSpPr>
          <p:cNvPr id="4" name="Shape 1"/>
          <p:cNvSpPr/>
          <p:nvPr/>
        </p:nvSpPr>
        <p:spPr>
          <a:xfrm>
            <a:off x="6324124" y="2794516"/>
            <a:ext cx="538520" cy="538520"/>
          </a:xfrm>
          <a:prstGeom prst="roundRect">
            <a:avLst>
              <a:gd name="adj" fmla="val 6668"/>
            </a:avLst>
          </a:prstGeom>
          <a:solidFill>
            <a:srgbClr val="315251"/>
          </a:solidFill>
          <a:ln/>
        </p:spPr>
      </p:sp>
      <p:sp>
        <p:nvSpPr>
          <p:cNvPr id="5" name="Text 2"/>
          <p:cNvSpPr/>
          <p:nvPr/>
        </p:nvSpPr>
        <p:spPr>
          <a:xfrm>
            <a:off x="6533555" y="2894767"/>
            <a:ext cx="11965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6" name="Text 3"/>
          <p:cNvSpPr/>
          <p:nvPr/>
        </p:nvSpPr>
        <p:spPr>
          <a:xfrm>
            <a:off x="7101959" y="279451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Key Takeaways</a:t>
            </a:r>
            <a:endParaRPr lang="en-US" sz="2200" dirty="0"/>
          </a:p>
        </p:txBody>
      </p:sp>
      <p:sp>
        <p:nvSpPr>
          <p:cNvPr id="7" name="Text 4"/>
          <p:cNvSpPr/>
          <p:nvPr/>
        </p:nvSpPr>
        <p:spPr>
          <a:xfrm>
            <a:off x="7101959" y="3290054"/>
            <a:ext cx="2836783" cy="91868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The achieved accuracy is an approximation and may not be exact.</a:t>
            </a:r>
            <a:endParaRPr lang="en-US" sz="1850" dirty="0"/>
          </a:p>
        </p:txBody>
      </p:sp>
      <p:sp>
        <p:nvSpPr>
          <p:cNvPr id="8" name="Text 5"/>
          <p:cNvSpPr/>
          <p:nvPr/>
        </p:nvSpPr>
        <p:spPr>
          <a:xfrm>
            <a:off x="7101959" y="4292441"/>
            <a:ext cx="2836783" cy="1224915"/>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The accuracy, while achieved, is subject to inherent limitations and may not be perfectly precise.</a:t>
            </a:r>
            <a:endParaRPr lang="en-US" sz="1850" dirty="0"/>
          </a:p>
        </p:txBody>
      </p:sp>
      <p:sp>
        <p:nvSpPr>
          <p:cNvPr id="9" name="Shape 6"/>
          <p:cNvSpPr/>
          <p:nvPr/>
        </p:nvSpPr>
        <p:spPr>
          <a:xfrm>
            <a:off x="10178058" y="2794516"/>
            <a:ext cx="538520" cy="538520"/>
          </a:xfrm>
          <a:prstGeom prst="roundRect">
            <a:avLst>
              <a:gd name="adj" fmla="val 6668"/>
            </a:avLst>
          </a:prstGeom>
          <a:solidFill>
            <a:srgbClr val="315251"/>
          </a:solidFill>
          <a:ln/>
        </p:spPr>
      </p:sp>
      <p:sp>
        <p:nvSpPr>
          <p:cNvPr id="10" name="Text 7"/>
          <p:cNvSpPr/>
          <p:nvPr/>
        </p:nvSpPr>
        <p:spPr>
          <a:xfrm>
            <a:off x="10356652" y="2894767"/>
            <a:ext cx="18121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1" name="Text 8"/>
          <p:cNvSpPr/>
          <p:nvPr/>
        </p:nvSpPr>
        <p:spPr>
          <a:xfrm>
            <a:off x="10955893" y="2794516"/>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Limitations and Improvements</a:t>
            </a:r>
            <a:endParaRPr lang="en-US" sz="2200" dirty="0"/>
          </a:p>
        </p:txBody>
      </p:sp>
      <p:sp>
        <p:nvSpPr>
          <p:cNvPr id="12" name="Text 9"/>
          <p:cNvSpPr/>
          <p:nvPr/>
        </p:nvSpPr>
        <p:spPr>
          <a:xfrm>
            <a:off x="10955893" y="3642003"/>
            <a:ext cx="2836783" cy="1224915"/>
          </a:xfrm>
          <a:prstGeom prst="rect">
            <a:avLst/>
          </a:prstGeom>
          <a:noFill/>
          <a:ln/>
        </p:spPr>
        <p:txBody>
          <a:bodyPr wrap="square" lIns="0" tIns="0" rIns="0" bIns="0" rtlCol="0" anchor="t"/>
          <a:lstStyle/>
          <a:p>
            <a:pPr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The accuracy is derived from a specific methodology and may be influenced by various factors, leading to potential inaccuracies.</a:t>
            </a:r>
            <a:endParaRPr lang="en-US" sz="1500" dirty="0"/>
          </a:p>
        </p:txBody>
      </p:sp>
      <p:sp>
        <p:nvSpPr>
          <p:cNvPr id="13" name="Shape 10"/>
          <p:cNvSpPr/>
          <p:nvPr/>
        </p:nvSpPr>
        <p:spPr>
          <a:xfrm>
            <a:off x="6324124" y="6025872"/>
            <a:ext cx="538520" cy="538520"/>
          </a:xfrm>
          <a:prstGeom prst="roundRect">
            <a:avLst>
              <a:gd name="adj" fmla="val 6668"/>
            </a:avLst>
          </a:prstGeom>
          <a:solidFill>
            <a:srgbClr val="315251"/>
          </a:solidFill>
          <a:ln/>
        </p:spPr>
      </p:sp>
      <p:sp>
        <p:nvSpPr>
          <p:cNvPr id="14" name="Text 11"/>
          <p:cNvSpPr/>
          <p:nvPr/>
        </p:nvSpPr>
        <p:spPr>
          <a:xfrm>
            <a:off x="6501408" y="6126123"/>
            <a:ext cx="18383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5" name="Text 12"/>
          <p:cNvSpPr/>
          <p:nvPr/>
        </p:nvSpPr>
        <p:spPr>
          <a:xfrm>
            <a:off x="7101959" y="6025872"/>
            <a:ext cx="6690717"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Real-World Applications</a:t>
            </a:r>
            <a:endParaRPr lang="en-US" sz="1850" dirty="0"/>
          </a:p>
        </p:txBody>
      </p:sp>
      <p:sp>
        <p:nvSpPr>
          <p:cNvPr id="16" name="Text 13"/>
          <p:cNvSpPr/>
          <p:nvPr/>
        </p:nvSpPr>
        <p:spPr>
          <a:xfrm>
            <a:off x="7101959" y="6552486"/>
            <a:ext cx="6690717" cy="918686"/>
          </a:xfrm>
          <a:prstGeom prst="rect">
            <a:avLst/>
          </a:prstGeom>
          <a:noFill/>
          <a:ln/>
        </p:spPr>
        <p:txBody>
          <a:bodyPr wrap="square" lIns="0" tIns="0" rIns="0" bIns="0" rtlCol="0" anchor="t"/>
          <a:lstStyle/>
          <a:p>
            <a:pPr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LSTM model could be leveraged by investors, traders, or other stakeholders. When combined with technical indicators like RSI, Moving Average can make an significantly enhance time series forecasting accuracy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0314" y="655439"/>
            <a:ext cx="7476173" cy="1401604"/>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Introduction to Bitcoin and Cryptocurrencies</a:t>
            </a:r>
            <a:endParaRPr lang="en-US" sz="4400" dirty="0"/>
          </a:p>
        </p:txBody>
      </p:sp>
      <p:sp>
        <p:nvSpPr>
          <p:cNvPr id="4" name="Shape 1"/>
          <p:cNvSpPr/>
          <p:nvPr/>
        </p:nvSpPr>
        <p:spPr>
          <a:xfrm>
            <a:off x="6320314" y="2682359"/>
            <a:ext cx="536019" cy="536019"/>
          </a:xfrm>
          <a:prstGeom prst="roundRect">
            <a:avLst>
              <a:gd name="adj" fmla="val 6668"/>
            </a:avLst>
          </a:prstGeom>
          <a:solidFill>
            <a:srgbClr val="315251"/>
          </a:solidFill>
          <a:ln/>
        </p:spPr>
      </p:sp>
      <p:sp>
        <p:nvSpPr>
          <p:cNvPr id="5" name="Text 2"/>
          <p:cNvSpPr/>
          <p:nvPr/>
        </p:nvSpPr>
        <p:spPr>
          <a:xfrm>
            <a:off x="6528792" y="2782133"/>
            <a:ext cx="119063" cy="336352"/>
          </a:xfrm>
          <a:prstGeom prst="rect">
            <a:avLst/>
          </a:prstGeom>
          <a:noFill/>
          <a:ln/>
        </p:spPr>
        <p:txBody>
          <a:bodyPr wrap="none" lIns="0" tIns="0" rIns="0" bIns="0" rtlCol="0" anchor="t"/>
          <a:lstStyle/>
          <a:p>
            <a:pPr algn="ctr" indent="0" marL="0">
              <a:lnSpc>
                <a:spcPts val="2600"/>
              </a:lnSpc>
              <a:buNone/>
            </a:pPr>
            <a:r>
              <a:rPr lang="en-US" sz="2600" dirty="0">
                <a:solidFill>
                  <a:srgbClr val="F9EEE7"/>
                </a:solidFill>
                <a:latin typeface="Quattrocento" pitchFamily="34" charset="0"/>
                <a:ea typeface="Quattrocento" pitchFamily="34" charset="-122"/>
                <a:cs typeface="Quattrocento" pitchFamily="34" charset="-120"/>
              </a:rPr>
              <a:t>1</a:t>
            </a:r>
            <a:endParaRPr lang="en-US" sz="2600" dirty="0"/>
          </a:p>
        </p:txBody>
      </p:sp>
      <p:sp>
        <p:nvSpPr>
          <p:cNvPr id="6" name="Text 3"/>
          <p:cNvSpPr/>
          <p:nvPr/>
        </p:nvSpPr>
        <p:spPr>
          <a:xfrm>
            <a:off x="7094577" y="2682359"/>
            <a:ext cx="2844760" cy="700564"/>
          </a:xfrm>
          <a:prstGeom prst="rect">
            <a:avLst/>
          </a:prstGeom>
          <a:noFill/>
          <a:ln/>
        </p:spPr>
        <p:txBody>
          <a:bodyPr wrap="squar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Decentralized Digital Currency</a:t>
            </a:r>
            <a:endParaRPr lang="en-US" sz="2200" dirty="0"/>
          </a:p>
        </p:txBody>
      </p:sp>
      <p:sp>
        <p:nvSpPr>
          <p:cNvPr id="7" name="Text 4"/>
          <p:cNvSpPr/>
          <p:nvPr/>
        </p:nvSpPr>
        <p:spPr>
          <a:xfrm>
            <a:off x="7094577" y="3525798"/>
            <a:ext cx="2844760" cy="1905595"/>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Bitcoin is a revolutionary, peer-to-peer digital currency that operates without a central authority.</a:t>
            </a:r>
            <a:endParaRPr lang="en-US" sz="1850" dirty="0"/>
          </a:p>
        </p:txBody>
      </p:sp>
      <p:sp>
        <p:nvSpPr>
          <p:cNvPr id="8" name="Shape 5"/>
          <p:cNvSpPr/>
          <p:nvPr/>
        </p:nvSpPr>
        <p:spPr>
          <a:xfrm>
            <a:off x="10177582" y="2682359"/>
            <a:ext cx="536019" cy="536019"/>
          </a:xfrm>
          <a:prstGeom prst="roundRect">
            <a:avLst>
              <a:gd name="adj" fmla="val 6668"/>
            </a:avLst>
          </a:prstGeom>
          <a:solidFill>
            <a:srgbClr val="315251"/>
          </a:solidFill>
          <a:ln/>
        </p:spPr>
      </p:sp>
      <p:sp>
        <p:nvSpPr>
          <p:cNvPr id="9" name="Text 6"/>
          <p:cNvSpPr/>
          <p:nvPr/>
        </p:nvSpPr>
        <p:spPr>
          <a:xfrm>
            <a:off x="10355461" y="2782133"/>
            <a:ext cx="180261" cy="336352"/>
          </a:xfrm>
          <a:prstGeom prst="rect">
            <a:avLst/>
          </a:prstGeom>
          <a:noFill/>
          <a:ln/>
        </p:spPr>
        <p:txBody>
          <a:bodyPr wrap="none" lIns="0" tIns="0" rIns="0" bIns="0" rtlCol="0" anchor="t"/>
          <a:lstStyle/>
          <a:p>
            <a:pPr algn="ctr" indent="0" marL="0">
              <a:lnSpc>
                <a:spcPts val="2600"/>
              </a:lnSpc>
              <a:buNone/>
            </a:pPr>
            <a:r>
              <a:rPr lang="en-US" sz="2600" dirty="0">
                <a:solidFill>
                  <a:srgbClr val="F9EEE7"/>
                </a:solidFill>
                <a:latin typeface="Quattrocento" pitchFamily="34" charset="0"/>
                <a:ea typeface="Quattrocento" pitchFamily="34" charset="-122"/>
                <a:cs typeface="Quattrocento" pitchFamily="34" charset="-120"/>
              </a:rPr>
              <a:t>2</a:t>
            </a:r>
            <a:endParaRPr lang="en-US" sz="2600" dirty="0"/>
          </a:p>
        </p:txBody>
      </p:sp>
      <p:sp>
        <p:nvSpPr>
          <p:cNvPr id="10" name="Text 7"/>
          <p:cNvSpPr/>
          <p:nvPr/>
        </p:nvSpPr>
        <p:spPr>
          <a:xfrm>
            <a:off x="10951845" y="2682359"/>
            <a:ext cx="2844760" cy="700564"/>
          </a:xfrm>
          <a:prstGeom prst="rect">
            <a:avLst/>
          </a:prstGeom>
          <a:noFill/>
          <a:ln/>
        </p:spPr>
        <p:txBody>
          <a:bodyPr wrap="squar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Blockchain Technology</a:t>
            </a:r>
            <a:endParaRPr lang="en-US" sz="2200" dirty="0"/>
          </a:p>
        </p:txBody>
      </p:sp>
      <p:sp>
        <p:nvSpPr>
          <p:cNvPr id="11" name="Text 8"/>
          <p:cNvSpPr/>
          <p:nvPr/>
        </p:nvSpPr>
        <p:spPr>
          <a:xfrm>
            <a:off x="10951845" y="3525798"/>
            <a:ext cx="2844760" cy="2286714"/>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The underlying blockchain technology securely records and verifies all Bitcoin transactions in a distributed ledger.</a:t>
            </a:r>
            <a:endParaRPr lang="en-US" sz="1850" dirty="0"/>
          </a:p>
        </p:txBody>
      </p:sp>
      <p:sp>
        <p:nvSpPr>
          <p:cNvPr id="12" name="Shape 9"/>
          <p:cNvSpPr/>
          <p:nvPr/>
        </p:nvSpPr>
        <p:spPr>
          <a:xfrm>
            <a:off x="6320314" y="6318766"/>
            <a:ext cx="536019" cy="536019"/>
          </a:xfrm>
          <a:prstGeom prst="roundRect">
            <a:avLst>
              <a:gd name="adj" fmla="val 6668"/>
            </a:avLst>
          </a:prstGeom>
          <a:solidFill>
            <a:srgbClr val="315251"/>
          </a:solidFill>
          <a:ln/>
        </p:spPr>
      </p:sp>
      <p:sp>
        <p:nvSpPr>
          <p:cNvPr id="13" name="Text 10"/>
          <p:cNvSpPr/>
          <p:nvPr/>
        </p:nvSpPr>
        <p:spPr>
          <a:xfrm>
            <a:off x="6496764" y="6418540"/>
            <a:ext cx="182999" cy="336352"/>
          </a:xfrm>
          <a:prstGeom prst="rect">
            <a:avLst/>
          </a:prstGeom>
          <a:noFill/>
          <a:ln/>
        </p:spPr>
        <p:txBody>
          <a:bodyPr wrap="none" lIns="0" tIns="0" rIns="0" bIns="0" rtlCol="0" anchor="t"/>
          <a:lstStyle/>
          <a:p>
            <a:pPr algn="ctr" indent="0" marL="0">
              <a:lnSpc>
                <a:spcPts val="2600"/>
              </a:lnSpc>
              <a:buNone/>
            </a:pPr>
            <a:r>
              <a:rPr lang="en-US" sz="2600" dirty="0">
                <a:solidFill>
                  <a:srgbClr val="F9EEE7"/>
                </a:solidFill>
                <a:latin typeface="Quattrocento" pitchFamily="34" charset="0"/>
                <a:ea typeface="Quattrocento" pitchFamily="34" charset="-122"/>
                <a:cs typeface="Quattrocento" pitchFamily="34" charset="-120"/>
              </a:rPr>
              <a:t>3</a:t>
            </a:r>
            <a:endParaRPr lang="en-US" sz="2600" dirty="0"/>
          </a:p>
        </p:txBody>
      </p:sp>
      <p:sp>
        <p:nvSpPr>
          <p:cNvPr id="14" name="Text 11"/>
          <p:cNvSpPr/>
          <p:nvPr/>
        </p:nvSpPr>
        <p:spPr>
          <a:xfrm>
            <a:off x="7094577" y="6318766"/>
            <a:ext cx="2803208" cy="350282"/>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Volatile Market</a:t>
            </a:r>
            <a:endParaRPr lang="en-US" sz="2200" dirty="0"/>
          </a:p>
        </p:txBody>
      </p:sp>
      <p:sp>
        <p:nvSpPr>
          <p:cNvPr id="15" name="Text 12"/>
          <p:cNvSpPr/>
          <p:nvPr/>
        </p:nvSpPr>
        <p:spPr>
          <a:xfrm>
            <a:off x="7094577" y="6811923"/>
            <a:ext cx="6701909" cy="76223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The cryptocurrency market is highly volatile, making it both exciting and risky for investors.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28549"/>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Table of Content</a:t>
            </a:r>
            <a:endParaRPr lang="en-US" sz="4400" dirty="0"/>
          </a:p>
        </p:txBody>
      </p:sp>
      <p:sp>
        <p:nvSpPr>
          <p:cNvPr id="4" name="Shape 1"/>
          <p:cNvSpPr/>
          <p:nvPr/>
        </p:nvSpPr>
        <p:spPr>
          <a:xfrm>
            <a:off x="837724" y="3060740"/>
            <a:ext cx="538520" cy="538520"/>
          </a:xfrm>
          <a:prstGeom prst="roundRect">
            <a:avLst>
              <a:gd name="adj" fmla="val 6668"/>
            </a:avLst>
          </a:prstGeom>
          <a:solidFill>
            <a:srgbClr val="315251"/>
          </a:solidFill>
          <a:ln/>
        </p:spPr>
      </p:sp>
      <p:sp>
        <p:nvSpPr>
          <p:cNvPr id="5" name="Text 2"/>
          <p:cNvSpPr/>
          <p:nvPr/>
        </p:nvSpPr>
        <p:spPr>
          <a:xfrm>
            <a:off x="1047155" y="3160990"/>
            <a:ext cx="11965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6" name="Text 3"/>
          <p:cNvSpPr/>
          <p:nvPr/>
        </p:nvSpPr>
        <p:spPr>
          <a:xfrm>
            <a:off x="1615559" y="306074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Agenda</a:t>
            </a:r>
            <a:endParaRPr lang="en-US" sz="2200" dirty="0"/>
          </a:p>
        </p:txBody>
      </p:sp>
      <p:sp>
        <p:nvSpPr>
          <p:cNvPr id="7" name="Shape 4"/>
          <p:cNvSpPr/>
          <p:nvPr/>
        </p:nvSpPr>
        <p:spPr>
          <a:xfrm>
            <a:off x="4691658" y="3060740"/>
            <a:ext cx="538520" cy="538520"/>
          </a:xfrm>
          <a:prstGeom prst="roundRect">
            <a:avLst>
              <a:gd name="adj" fmla="val 6668"/>
            </a:avLst>
          </a:prstGeom>
          <a:solidFill>
            <a:srgbClr val="315251"/>
          </a:solidFill>
          <a:ln/>
        </p:spPr>
      </p:sp>
      <p:sp>
        <p:nvSpPr>
          <p:cNvPr id="8" name="Text 5"/>
          <p:cNvSpPr/>
          <p:nvPr/>
        </p:nvSpPr>
        <p:spPr>
          <a:xfrm>
            <a:off x="4870252" y="3160990"/>
            <a:ext cx="18121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9" name="Text 6"/>
          <p:cNvSpPr/>
          <p:nvPr/>
        </p:nvSpPr>
        <p:spPr>
          <a:xfrm>
            <a:off x="5469493" y="3060740"/>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Understanding the feature</a:t>
            </a:r>
            <a:endParaRPr lang="en-US" sz="2200" dirty="0"/>
          </a:p>
        </p:txBody>
      </p:sp>
      <p:sp>
        <p:nvSpPr>
          <p:cNvPr id="10" name="Shape 7"/>
          <p:cNvSpPr/>
          <p:nvPr/>
        </p:nvSpPr>
        <p:spPr>
          <a:xfrm>
            <a:off x="837724" y="4376976"/>
            <a:ext cx="538520" cy="538520"/>
          </a:xfrm>
          <a:prstGeom prst="roundRect">
            <a:avLst>
              <a:gd name="adj" fmla="val 6668"/>
            </a:avLst>
          </a:prstGeom>
          <a:solidFill>
            <a:srgbClr val="315251"/>
          </a:solidFill>
          <a:ln/>
        </p:spPr>
      </p:sp>
      <p:sp>
        <p:nvSpPr>
          <p:cNvPr id="11" name="Text 8"/>
          <p:cNvSpPr/>
          <p:nvPr/>
        </p:nvSpPr>
        <p:spPr>
          <a:xfrm>
            <a:off x="1015008" y="4477226"/>
            <a:ext cx="18383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2" name="Text 9"/>
          <p:cNvSpPr/>
          <p:nvPr/>
        </p:nvSpPr>
        <p:spPr>
          <a:xfrm>
            <a:off x="1615559" y="437697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Methodology</a:t>
            </a:r>
            <a:endParaRPr lang="en-US" sz="2200" dirty="0"/>
          </a:p>
        </p:txBody>
      </p:sp>
      <p:sp>
        <p:nvSpPr>
          <p:cNvPr id="13" name="Shape 10"/>
          <p:cNvSpPr/>
          <p:nvPr/>
        </p:nvSpPr>
        <p:spPr>
          <a:xfrm>
            <a:off x="4691658" y="4376976"/>
            <a:ext cx="538520" cy="538520"/>
          </a:xfrm>
          <a:prstGeom prst="roundRect">
            <a:avLst>
              <a:gd name="adj" fmla="val 6668"/>
            </a:avLst>
          </a:prstGeom>
          <a:solidFill>
            <a:srgbClr val="315251"/>
          </a:solidFill>
          <a:ln/>
        </p:spPr>
      </p:sp>
      <p:sp>
        <p:nvSpPr>
          <p:cNvPr id="14" name="Text 11"/>
          <p:cNvSpPr/>
          <p:nvPr/>
        </p:nvSpPr>
        <p:spPr>
          <a:xfrm>
            <a:off x="4875014" y="4477226"/>
            <a:ext cx="17168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4</a:t>
            </a:r>
            <a:endParaRPr lang="en-US" sz="2650" dirty="0"/>
          </a:p>
        </p:txBody>
      </p:sp>
      <p:sp>
        <p:nvSpPr>
          <p:cNvPr id="15" name="Text 12"/>
          <p:cNvSpPr/>
          <p:nvPr/>
        </p:nvSpPr>
        <p:spPr>
          <a:xfrm>
            <a:off x="5469493" y="437697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Key Understanding</a:t>
            </a:r>
            <a:endParaRPr lang="en-US" sz="2200" dirty="0"/>
          </a:p>
        </p:txBody>
      </p:sp>
      <p:sp>
        <p:nvSpPr>
          <p:cNvPr id="16" name="Shape 13"/>
          <p:cNvSpPr/>
          <p:nvPr/>
        </p:nvSpPr>
        <p:spPr>
          <a:xfrm>
            <a:off x="837724" y="5693212"/>
            <a:ext cx="538520" cy="538520"/>
          </a:xfrm>
          <a:prstGeom prst="roundRect">
            <a:avLst>
              <a:gd name="adj" fmla="val 6668"/>
            </a:avLst>
          </a:prstGeom>
          <a:solidFill>
            <a:srgbClr val="315251"/>
          </a:solidFill>
          <a:ln/>
        </p:spPr>
      </p:sp>
      <p:sp>
        <p:nvSpPr>
          <p:cNvPr id="17" name="Text 14"/>
          <p:cNvSpPr/>
          <p:nvPr/>
        </p:nvSpPr>
        <p:spPr>
          <a:xfrm>
            <a:off x="1017270" y="5793462"/>
            <a:ext cx="179427"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5</a:t>
            </a:r>
            <a:endParaRPr lang="en-US" sz="2650" dirty="0"/>
          </a:p>
        </p:txBody>
      </p:sp>
      <p:sp>
        <p:nvSpPr>
          <p:cNvPr id="18" name="Text 15"/>
          <p:cNvSpPr/>
          <p:nvPr/>
        </p:nvSpPr>
        <p:spPr>
          <a:xfrm>
            <a:off x="1615559" y="569321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Business Plan Benifits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23568"/>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Agenda</a:t>
            </a:r>
            <a:endParaRPr lang="en-US" sz="4400" dirty="0"/>
          </a:p>
        </p:txBody>
      </p:sp>
      <p:pic>
        <p:nvPicPr>
          <p:cNvPr id="3" name="Image 0" descr="preencoded.png">    </p:cNvPr>
          <p:cNvPicPr>
            <a:picLocks noChangeAspect="1"/>
          </p:cNvPicPr>
          <p:nvPr/>
        </p:nvPicPr>
        <p:blipFill>
          <a:blip r:embed="rId1"/>
          <a:stretch>
            <a:fillRect/>
          </a:stretch>
        </p:blipFill>
        <p:spPr>
          <a:xfrm>
            <a:off x="837724" y="2106335"/>
            <a:ext cx="4078962" cy="2520910"/>
          </a:xfrm>
          <a:prstGeom prst="rect">
            <a:avLst/>
          </a:prstGeom>
        </p:spPr>
      </p:pic>
      <p:sp>
        <p:nvSpPr>
          <p:cNvPr id="4" name="Text 1"/>
          <p:cNvSpPr/>
          <p:nvPr/>
        </p:nvSpPr>
        <p:spPr>
          <a:xfrm>
            <a:off x="837724" y="49264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Financial implications</a:t>
            </a:r>
            <a:endParaRPr lang="en-US" sz="2200" dirty="0"/>
          </a:p>
        </p:txBody>
      </p:sp>
      <p:sp>
        <p:nvSpPr>
          <p:cNvPr id="5" name="Text 2"/>
          <p:cNvSpPr/>
          <p:nvPr/>
        </p:nvSpPr>
        <p:spPr>
          <a:xfrm>
            <a:off x="837724" y="5421987"/>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Understanding price trends can help investors make informed decisions about buying, selling, or holding Bitcoin.</a:t>
            </a:r>
            <a:endParaRPr lang="en-US" sz="1850" dirty="0"/>
          </a:p>
        </p:txBody>
      </p:sp>
      <p:pic>
        <p:nvPicPr>
          <p:cNvPr id="6" name="Image 1" descr="preencoded.png">    </p:cNvPr>
          <p:cNvPicPr>
            <a:picLocks noChangeAspect="1"/>
          </p:cNvPicPr>
          <p:nvPr/>
        </p:nvPicPr>
        <p:blipFill>
          <a:blip r:embed="rId2"/>
          <a:stretch>
            <a:fillRect/>
          </a:stretch>
        </p:blipFill>
        <p:spPr>
          <a:xfrm>
            <a:off x="5275659" y="2106335"/>
            <a:ext cx="4078962" cy="2520910"/>
          </a:xfrm>
          <a:prstGeom prst="rect">
            <a:avLst/>
          </a:prstGeom>
        </p:spPr>
      </p:pic>
      <p:sp>
        <p:nvSpPr>
          <p:cNvPr id="7" name="Text 3"/>
          <p:cNvSpPr/>
          <p:nvPr/>
        </p:nvSpPr>
        <p:spPr>
          <a:xfrm>
            <a:off x="5275659" y="4926449"/>
            <a:ext cx="4078962" cy="703898"/>
          </a:xfrm>
          <a:prstGeom prst="rect">
            <a:avLst/>
          </a:prstGeom>
          <a:noFill/>
          <a:ln/>
        </p:spPr>
        <p:txBody>
          <a:bodyPr wrap="squar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Market strategy and investment planning</a:t>
            </a:r>
            <a:endParaRPr lang="en-US" sz="2200" dirty="0"/>
          </a:p>
        </p:txBody>
      </p:sp>
      <p:sp>
        <p:nvSpPr>
          <p:cNvPr id="8" name="Text 4"/>
          <p:cNvSpPr/>
          <p:nvPr/>
        </p:nvSpPr>
        <p:spPr>
          <a:xfrm>
            <a:off x="5275659" y="5773936"/>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Predicting price movements can aid in developing effective investment strategies and planning for future market fluctuations.</a:t>
            </a:r>
            <a:endParaRPr lang="en-US" sz="1850" dirty="0"/>
          </a:p>
        </p:txBody>
      </p:sp>
      <p:pic>
        <p:nvPicPr>
          <p:cNvPr id="9" name="Image 2" descr="preencoded.png">    </p:cNvPr>
          <p:cNvPicPr>
            <a:picLocks noChangeAspect="1"/>
          </p:cNvPicPr>
          <p:nvPr/>
        </p:nvPicPr>
        <p:blipFill>
          <a:blip r:embed="rId3"/>
          <a:stretch>
            <a:fillRect/>
          </a:stretch>
        </p:blipFill>
        <p:spPr>
          <a:xfrm>
            <a:off x="9713595" y="2106335"/>
            <a:ext cx="4079081" cy="2521029"/>
          </a:xfrm>
          <a:prstGeom prst="rect">
            <a:avLst/>
          </a:prstGeom>
        </p:spPr>
      </p:pic>
      <p:sp>
        <p:nvSpPr>
          <p:cNvPr id="10" name="Text 5"/>
          <p:cNvSpPr/>
          <p:nvPr/>
        </p:nvSpPr>
        <p:spPr>
          <a:xfrm>
            <a:off x="9713595" y="492656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Risk management</a:t>
            </a:r>
            <a:endParaRPr lang="en-US" sz="2200" dirty="0"/>
          </a:p>
        </p:txBody>
      </p:sp>
      <p:sp>
        <p:nvSpPr>
          <p:cNvPr id="11" name="Text 6"/>
          <p:cNvSpPr/>
          <p:nvPr/>
        </p:nvSpPr>
        <p:spPr>
          <a:xfrm>
            <a:off x="9713595" y="5422106"/>
            <a:ext cx="4079081"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By anticipating potential price drops, investors can implement risk mitigation strategies to protect their investments.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494830"/>
            <a:ext cx="676144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Understanding the Feature</a:t>
            </a:r>
            <a:endParaRPr lang="en-US" sz="4400" dirty="0"/>
          </a:p>
        </p:txBody>
      </p:sp>
      <p:sp>
        <p:nvSpPr>
          <p:cNvPr id="3" name="Text 1"/>
          <p:cNvSpPr/>
          <p:nvPr/>
        </p:nvSpPr>
        <p:spPr>
          <a:xfrm>
            <a:off x="837724" y="2641521"/>
            <a:ext cx="6185535"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The dataset has around 7 columns and 2713 rows of data. Understanding each feature is so important to get good model accuracy.</a:t>
            </a:r>
            <a:endParaRPr lang="en-US" sz="1850" dirty="0"/>
          </a:p>
        </p:txBody>
      </p:sp>
      <p:sp>
        <p:nvSpPr>
          <p:cNvPr id="4" name="Text 2"/>
          <p:cNvSpPr/>
          <p:nvPr/>
        </p:nvSpPr>
        <p:spPr>
          <a:xfrm>
            <a:off x="837724" y="3874294"/>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Here in share price dataset all the column give an information and elevate the performance</a:t>
            </a:r>
            <a:endParaRPr lang="en-US" sz="1850" dirty="0"/>
          </a:p>
        </p:txBody>
      </p:sp>
      <p:sp>
        <p:nvSpPr>
          <p:cNvPr id="5" name="Text 3"/>
          <p:cNvSpPr/>
          <p:nvPr/>
        </p:nvSpPr>
        <p:spPr>
          <a:xfrm>
            <a:off x="837724" y="4724043"/>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All the column are of string datatype we want to convert Data column to data format</a:t>
            </a:r>
            <a:endParaRPr lang="en-US" sz="1850" dirty="0"/>
          </a:p>
        </p:txBody>
      </p:sp>
      <p:pic>
        <p:nvPicPr>
          <p:cNvPr id="6" name="Image 0" descr="preencoded.png">    </p:cNvPr>
          <p:cNvPicPr>
            <a:picLocks noChangeAspect="1"/>
          </p:cNvPicPr>
          <p:nvPr/>
        </p:nvPicPr>
        <p:blipFill>
          <a:blip r:embed="rId1"/>
          <a:stretch>
            <a:fillRect/>
          </a:stretch>
        </p:blipFill>
        <p:spPr>
          <a:xfrm>
            <a:off x="8485823" y="2827020"/>
            <a:ext cx="4443293" cy="3040142"/>
          </a:xfrm>
          <a:prstGeom prst="rect">
            <a:avLst/>
          </a:prstGeom>
        </p:spPr>
      </p:pic>
      <p:sp>
        <p:nvSpPr>
          <p:cNvPr id="7" name="Text 4"/>
          <p:cNvSpPr/>
          <p:nvPr/>
        </p:nvSpPr>
        <p:spPr>
          <a:xfrm>
            <a:off x="7614761" y="6136362"/>
            <a:ext cx="618553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2448" y="749975"/>
            <a:ext cx="5150525" cy="643771"/>
          </a:xfrm>
          <a:prstGeom prst="rect">
            <a:avLst/>
          </a:prstGeom>
          <a:noFill/>
          <a:ln/>
        </p:spPr>
        <p:txBody>
          <a:bodyPr wrap="none" lIns="0" tIns="0" rIns="0" bIns="0" rtlCol="0" anchor="t"/>
          <a:lstStyle/>
          <a:p>
            <a:pPr indent="0" marL="0">
              <a:lnSpc>
                <a:spcPts val="5050"/>
              </a:lnSpc>
              <a:buNone/>
            </a:pPr>
            <a:r>
              <a:rPr lang="en-US" sz="4050" dirty="0">
                <a:solidFill>
                  <a:srgbClr val="FFD9BE"/>
                </a:solidFill>
                <a:latin typeface="Quattrocento" pitchFamily="34" charset="0"/>
                <a:ea typeface="Quattrocento" pitchFamily="34" charset="-122"/>
                <a:cs typeface="Quattrocento" pitchFamily="34" charset="-120"/>
              </a:rPr>
              <a:t>Methodology</a:t>
            </a:r>
            <a:endParaRPr lang="en-US" sz="4050" dirty="0"/>
          </a:p>
        </p:txBody>
      </p:sp>
      <p:sp>
        <p:nvSpPr>
          <p:cNvPr id="4" name="Text 1"/>
          <p:cNvSpPr/>
          <p:nvPr/>
        </p:nvSpPr>
        <p:spPr>
          <a:xfrm>
            <a:off x="6252448" y="1722001"/>
            <a:ext cx="7611904" cy="2802255"/>
          </a:xfrm>
          <a:prstGeom prst="rect">
            <a:avLst/>
          </a:prstGeom>
          <a:noFill/>
          <a:ln/>
        </p:spPr>
        <p:txBody>
          <a:bodyPr wrap="square" lIns="0" tIns="0" rIns="0" bIns="0" rtlCol="0" anchor="t"/>
          <a:lstStyle/>
          <a:p>
            <a:pPr algn="l" marL="342900" indent="-342900">
              <a:lnSpc>
                <a:spcPts val="2750"/>
              </a:lnSpc>
              <a:buSzPct val="100000"/>
              <a:buFont typeface="+mj-lt"/>
              <a:buAutoNum type="arabicPeriod" startAt="1"/>
            </a:pPr>
            <a:r>
              <a:rPr lang="en-US" sz="1700" dirty="0">
                <a:solidFill>
                  <a:srgbClr val="F9EEE7"/>
                </a:solidFill>
                <a:latin typeface="Quattrocento" pitchFamily="34" charset="0"/>
                <a:ea typeface="Quattrocento" pitchFamily="34" charset="-122"/>
                <a:cs typeface="Quattrocento" pitchFamily="34" charset="-120"/>
              </a:rPr>
              <a:t>Data Collection and Preprocessing Data Source: Historical Bitcoin data (including columns such as Open, Close, High, Low, Volume). </a:t>
            </a:r>
            <a:pPr algn="l" indent="0" marL="0">
              <a:lnSpc>
                <a:spcPts val="2750"/>
              </a:lnSpc>
              <a:buNone/>
            </a:pPr>
            <a:r>
              <a:rPr lang="en-US" sz="1700" u="sng" dirty="0">
                <a:solidFill>
                  <a:srgbClr val="F9EEE7"/>
                </a:solidFill>
                <a:latin typeface="Quattrocento" pitchFamily="34" charset="0"/>
                <a:ea typeface="Quattrocento" pitchFamily="34" charset="-122"/>
                <a:cs typeface="Quattrocento" pitchFamily="34" charset="-120"/>
              </a:rPr>
              <a:t>Data Cleaning</a:t>
            </a:r>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 Remove unnecessary columns like "Date" for modeling. </a:t>
            </a:r>
            <a:pPr algn="l" indent="0" marL="0">
              <a:lnSpc>
                <a:spcPts val="2750"/>
              </a:lnSpc>
              <a:buNone/>
            </a:pPr>
            <a:r>
              <a:rPr lang="en-US" sz="1700" u="sng" dirty="0">
                <a:solidFill>
                  <a:srgbClr val="F9EEE7"/>
                </a:solidFill>
                <a:latin typeface="Quattrocento" pitchFamily="34" charset="0"/>
                <a:ea typeface="Quattrocento" pitchFamily="34" charset="-122"/>
                <a:cs typeface="Quattrocento" pitchFamily="34" charset="-120"/>
              </a:rPr>
              <a:t>Handle missing values </a:t>
            </a:r>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or NaN entries. Feature Selection: Focus on relevant features: Close, Open, High, Low, and Volume for prediction.</a:t>
            </a:r>
            <a:pPr algn="l" indent="0" marL="0">
              <a:lnSpc>
                <a:spcPts val="2750"/>
              </a:lnSpc>
              <a:buNone/>
            </a:pPr>
            <a:r>
              <a:rPr lang="en-US" sz="1700" u="sng" dirty="0">
                <a:solidFill>
                  <a:srgbClr val="F9EEE7"/>
                </a:solidFill>
                <a:latin typeface="Quattrocento" pitchFamily="34" charset="0"/>
                <a:ea typeface="Quattrocento" pitchFamily="34" charset="-122"/>
                <a:cs typeface="Quattrocento" pitchFamily="34" charset="-120"/>
              </a:rPr>
              <a:t> Normalization</a:t>
            </a:r>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 Apply Min-Max Scaling to normalize features (scaling values between 0 and 1) to improve model convergence and performance.</a:t>
            </a:r>
            <a:endParaRPr lang="en-US" sz="1700" dirty="0"/>
          </a:p>
        </p:txBody>
      </p:sp>
      <p:sp>
        <p:nvSpPr>
          <p:cNvPr id="5" name="Text 2"/>
          <p:cNvSpPr/>
          <p:nvPr/>
        </p:nvSpPr>
        <p:spPr>
          <a:xfrm>
            <a:off x="6252448" y="4600813"/>
            <a:ext cx="7611904" cy="1050846"/>
          </a:xfrm>
          <a:prstGeom prst="rect">
            <a:avLst/>
          </a:prstGeom>
          <a:noFill/>
          <a:ln/>
        </p:spPr>
        <p:txBody>
          <a:bodyPr wrap="square" lIns="0" tIns="0" rIns="0" bIns="0" rtlCol="0" anchor="t"/>
          <a:lstStyle/>
          <a:p>
            <a:pPr algn="l" marL="342900" indent="-342900">
              <a:lnSpc>
                <a:spcPts val="2750"/>
              </a:lnSpc>
              <a:buSzPct val="100000"/>
              <a:buFont typeface="+mj-lt"/>
              <a:buAutoNum type="arabicPeriod" startAt="2"/>
            </a:pPr>
            <a:r>
              <a:rPr lang="en-US" sz="1700" dirty="0">
                <a:solidFill>
                  <a:srgbClr val="F9EEE7"/>
                </a:solidFill>
                <a:latin typeface="Quattrocento" pitchFamily="34" charset="0"/>
                <a:ea typeface="Quattrocento" pitchFamily="34" charset="-122"/>
                <a:cs typeface="Quattrocento" pitchFamily="34" charset="-120"/>
              </a:rPr>
              <a:t>Data Splitting Train-Test Split: Split the dataset into 60% for training and 40% for testing. The training data is used to train the LSTM model, and the test data is used for evaluating its performance.</a:t>
            </a:r>
            <a:endParaRPr lang="en-US" sz="1700" dirty="0"/>
          </a:p>
        </p:txBody>
      </p:sp>
      <p:sp>
        <p:nvSpPr>
          <p:cNvPr id="6" name="Text 3"/>
          <p:cNvSpPr/>
          <p:nvPr/>
        </p:nvSpPr>
        <p:spPr>
          <a:xfrm>
            <a:off x="6252448" y="5728216"/>
            <a:ext cx="7611904" cy="1751409"/>
          </a:xfrm>
          <a:prstGeom prst="rect">
            <a:avLst/>
          </a:prstGeom>
          <a:noFill/>
          <a:ln/>
        </p:spPr>
        <p:txBody>
          <a:bodyPr wrap="square" lIns="0" tIns="0" rIns="0" bIns="0" rtlCol="0" anchor="t"/>
          <a:lstStyle/>
          <a:p>
            <a:pPr algn="l" marL="342900" indent="-342900">
              <a:lnSpc>
                <a:spcPts val="2750"/>
              </a:lnSpc>
              <a:buSzPct val="100000"/>
              <a:buFont typeface="+mj-lt"/>
              <a:buAutoNum type="arabicPeriod" startAt="3"/>
            </a:pPr>
            <a:r>
              <a:rPr lang="en-US" sz="1700" dirty="0">
                <a:solidFill>
                  <a:srgbClr val="F9EEE7"/>
                </a:solidFill>
                <a:latin typeface="Quattrocento" pitchFamily="34" charset="0"/>
                <a:ea typeface="Quattrocento" pitchFamily="34" charset="-122"/>
                <a:cs typeface="Quattrocento" pitchFamily="34" charset="-120"/>
              </a:rPr>
              <a:t>Sequence Data Preparation Windowing: Convert the data into time series sequences for the LSTM model. For example, using a time_step of 15, each sequence contains 15 time steps, and the target is the next price in the sequence. Reshaping: Reshape the data into the appropriate format: [samples, time steps, features], which is required by LSTM networks.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2222" y="1052870"/>
            <a:ext cx="7698581" cy="531257"/>
          </a:xfrm>
          <a:prstGeom prst="rect">
            <a:avLst/>
          </a:prstGeom>
          <a:noFill/>
          <a:ln/>
        </p:spPr>
        <p:txBody>
          <a:bodyPr wrap="none" lIns="0" tIns="0" rIns="0" bIns="0" rtlCol="0" anchor="t"/>
          <a:lstStyle/>
          <a:p>
            <a:pPr indent="0" marL="0">
              <a:lnSpc>
                <a:spcPts val="4150"/>
              </a:lnSpc>
              <a:buNone/>
            </a:pPr>
            <a:r>
              <a:rPr lang="en-US" sz="3300" dirty="0">
                <a:solidFill>
                  <a:srgbClr val="FFD9BE"/>
                </a:solidFill>
                <a:latin typeface="Quattrocento" pitchFamily="34" charset="0"/>
                <a:ea typeface="Quattrocento" pitchFamily="34" charset="-122"/>
                <a:cs typeface="Quattrocento" pitchFamily="34" charset="-120"/>
              </a:rPr>
              <a:t>Training and Evaluating the LSTM Model</a:t>
            </a:r>
            <a:endParaRPr lang="en-US" sz="3300" dirty="0"/>
          </a:p>
        </p:txBody>
      </p:sp>
      <p:pic>
        <p:nvPicPr>
          <p:cNvPr id="4" name="Image 1" descr="preencoded.png">    </p:cNvPr>
          <p:cNvPicPr>
            <a:picLocks noChangeAspect="1"/>
          </p:cNvPicPr>
          <p:nvPr/>
        </p:nvPicPr>
        <p:blipFill>
          <a:blip r:embed="rId2"/>
          <a:stretch>
            <a:fillRect/>
          </a:stretch>
        </p:blipFill>
        <p:spPr>
          <a:xfrm>
            <a:off x="632222" y="1855113"/>
            <a:ext cx="451604" cy="451604"/>
          </a:xfrm>
          <a:prstGeom prst="rect">
            <a:avLst/>
          </a:prstGeom>
        </p:spPr>
      </p:pic>
      <p:sp>
        <p:nvSpPr>
          <p:cNvPr id="5" name="Text 1"/>
          <p:cNvSpPr/>
          <p:nvPr/>
        </p:nvSpPr>
        <p:spPr>
          <a:xfrm>
            <a:off x="632222" y="2487335"/>
            <a:ext cx="2125385" cy="265628"/>
          </a:xfrm>
          <a:prstGeom prst="rect">
            <a:avLst/>
          </a:prstGeom>
          <a:noFill/>
          <a:ln/>
        </p:spPr>
        <p:txBody>
          <a:bodyPr wrap="none" lIns="0" tIns="0" rIns="0" bIns="0" rtlCol="0" anchor="t"/>
          <a:lstStyle/>
          <a:p>
            <a:pPr algn="l" indent="0" marL="0">
              <a:lnSpc>
                <a:spcPts val="2050"/>
              </a:lnSpc>
              <a:buNone/>
            </a:pPr>
            <a:r>
              <a:rPr lang="en-US" sz="1650" b="1" dirty="0">
                <a:solidFill>
                  <a:srgbClr val="F9EEE7"/>
                </a:solidFill>
                <a:latin typeface="Quattrocento" pitchFamily="34" charset="0"/>
                <a:ea typeface="Quattrocento" pitchFamily="34" charset="-122"/>
                <a:cs typeface="Quattrocento" pitchFamily="34" charset="-120"/>
              </a:rPr>
              <a:t>Training</a:t>
            </a:r>
            <a:pPr algn="l" indent="0" marL="0">
              <a:lnSpc>
                <a:spcPts val="2050"/>
              </a:lnSpc>
              <a:buNone/>
            </a:pPr>
            <a:r>
              <a:rPr lang="en-US" sz="1650" dirty="0">
                <a:solidFill>
                  <a:srgbClr val="F9EEE7"/>
                </a:solidFill>
                <a:latin typeface="Quattrocento" pitchFamily="34" charset="0"/>
                <a:ea typeface="Quattrocento" pitchFamily="34" charset="-122"/>
                <a:cs typeface="Quattrocento" pitchFamily="34" charset="-120"/>
              </a:rPr>
              <a:t>:</a:t>
            </a:r>
            <a:endParaRPr lang="en-US" sz="1650" dirty="0"/>
          </a:p>
        </p:txBody>
      </p:sp>
      <p:sp>
        <p:nvSpPr>
          <p:cNvPr id="6" name="Text 2"/>
          <p:cNvSpPr/>
          <p:nvPr/>
        </p:nvSpPr>
        <p:spPr>
          <a:xfrm>
            <a:off x="632222" y="2861310"/>
            <a:ext cx="7879556"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9EEE7"/>
                </a:solidFill>
                <a:latin typeface="Quattrocento" pitchFamily="34" charset="0"/>
                <a:ea typeface="Quattrocento" pitchFamily="34" charset="-122"/>
                <a:cs typeface="Quattrocento" pitchFamily="34" charset="-120"/>
              </a:rPr>
              <a:t>Fit the model to the training data with a chosen number of epochs </a:t>
            </a:r>
            <a:endParaRPr lang="en-US" sz="1400" dirty="0"/>
          </a:p>
        </p:txBody>
      </p:sp>
      <p:sp>
        <p:nvSpPr>
          <p:cNvPr id="7" name="Text 3"/>
          <p:cNvSpPr/>
          <p:nvPr/>
        </p:nvSpPr>
        <p:spPr>
          <a:xfrm>
            <a:off x="632222" y="3213497"/>
            <a:ext cx="7879556"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9EEE7"/>
                </a:solidFill>
                <a:latin typeface="Quattrocento" pitchFamily="34" charset="0"/>
                <a:ea typeface="Quattrocento" pitchFamily="34" charset="-122"/>
                <a:cs typeface="Quattrocento" pitchFamily="34" charset="-120"/>
              </a:rPr>
              <a:t>Use </a:t>
            </a:r>
            <a:pPr algn="l" indent="0" marL="0">
              <a:lnSpc>
                <a:spcPts val="2250"/>
              </a:lnSpc>
              <a:buNone/>
            </a:pPr>
            <a:r>
              <a:rPr lang="en-US" sz="1400" b="1" dirty="0">
                <a:solidFill>
                  <a:srgbClr val="F9EEE7"/>
                </a:solidFill>
                <a:latin typeface="Quattrocento" pitchFamily="34" charset="0"/>
                <a:ea typeface="Quattrocento" pitchFamily="34" charset="-122"/>
                <a:cs typeface="Quattrocento" pitchFamily="34" charset="-120"/>
              </a:rPr>
              <a:t>validation data</a:t>
            </a:r>
            <a:pPr algn="l" indent="0" marL="0">
              <a:lnSpc>
                <a:spcPts val="2250"/>
              </a:lnSpc>
              <a:buNone/>
            </a:pPr>
            <a:r>
              <a:rPr lang="en-US" sz="1400" dirty="0">
                <a:solidFill>
                  <a:srgbClr val="F9EEE7"/>
                </a:solidFill>
                <a:latin typeface="Quattrocento" pitchFamily="34" charset="0"/>
                <a:ea typeface="Quattrocento" pitchFamily="34" charset="-122"/>
                <a:cs typeface="Quattrocento" pitchFamily="34" charset="-120"/>
              </a:rPr>
              <a:t> to monitor the model’s performance during training to avoid overfitting.</a:t>
            </a:r>
            <a:endParaRPr lang="en-US" sz="1400" dirty="0"/>
          </a:p>
        </p:txBody>
      </p:sp>
      <p:pic>
        <p:nvPicPr>
          <p:cNvPr id="8" name="Image 2" descr="preencoded.png">    </p:cNvPr>
          <p:cNvPicPr>
            <a:picLocks noChangeAspect="1"/>
          </p:cNvPicPr>
          <p:nvPr/>
        </p:nvPicPr>
        <p:blipFill>
          <a:blip r:embed="rId3"/>
          <a:stretch>
            <a:fillRect/>
          </a:stretch>
        </p:blipFill>
        <p:spPr>
          <a:xfrm>
            <a:off x="632222" y="4044434"/>
            <a:ext cx="451604" cy="451604"/>
          </a:xfrm>
          <a:prstGeom prst="rect">
            <a:avLst/>
          </a:prstGeom>
        </p:spPr>
      </p:pic>
      <p:sp>
        <p:nvSpPr>
          <p:cNvPr id="9" name="Text 4"/>
          <p:cNvSpPr/>
          <p:nvPr/>
        </p:nvSpPr>
        <p:spPr>
          <a:xfrm>
            <a:off x="632222" y="4676656"/>
            <a:ext cx="2125385" cy="265628"/>
          </a:xfrm>
          <a:prstGeom prst="rect">
            <a:avLst/>
          </a:prstGeom>
          <a:noFill/>
          <a:ln/>
        </p:spPr>
        <p:txBody>
          <a:bodyPr wrap="none" lIns="0" tIns="0" rIns="0" bIns="0" rtlCol="0" anchor="t"/>
          <a:lstStyle/>
          <a:p>
            <a:pPr algn="l" indent="0" marL="0">
              <a:lnSpc>
                <a:spcPts val="2050"/>
              </a:lnSpc>
              <a:buNone/>
            </a:pPr>
            <a:r>
              <a:rPr lang="en-US" sz="1650" dirty="0">
                <a:solidFill>
                  <a:srgbClr val="F9EEE7"/>
                </a:solidFill>
                <a:latin typeface="Quattrocento" pitchFamily="34" charset="0"/>
                <a:ea typeface="Quattrocento" pitchFamily="34" charset="-122"/>
                <a:cs typeface="Quattrocento" pitchFamily="34" charset="-120"/>
              </a:rPr>
              <a:t>Validation</a:t>
            </a:r>
            <a:endParaRPr lang="en-US" sz="1650" dirty="0"/>
          </a:p>
        </p:txBody>
      </p:sp>
      <p:sp>
        <p:nvSpPr>
          <p:cNvPr id="10" name="Text 5"/>
          <p:cNvSpPr/>
          <p:nvPr/>
        </p:nvSpPr>
        <p:spPr>
          <a:xfrm>
            <a:off x="632222" y="5050631"/>
            <a:ext cx="7879556" cy="288965"/>
          </a:xfrm>
          <a:prstGeom prst="rect">
            <a:avLst/>
          </a:prstGeom>
          <a:noFill/>
          <a:ln/>
        </p:spPr>
        <p:txBody>
          <a:bodyPr wrap="none" lIns="0" tIns="0" rIns="0" bIns="0" rtlCol="0" anchor="t"/>
          <a:lstStyle/>
          <a:p>
            <a:pPr algn="l" indent="0" marL="0">
              <a:lnSpc>
                <a:spcPts val="2250"/>
              </a:lnSpc>
              <a:buNone/>
            </a:pPr>
            <a:r>
              <a:rPr lang="en-US" sz="1400" dirty="0">
                <a:solidFill>
                  <a:srgbClr val="F9EEE7"/>
                </a:solidFill>
                <a:latin typeface="Quattrocento" pitchFamily="34" charset="0"/>
                <a:ea typeface="Quattrocento" pitchFamily="34" charset="-122"/>
                <a:cs typeface="Quattrocento" pitchFamily="34" charset="-120"/>
              </a:rPr>
              <a:t>Continuously evaluate the model's performance on a held-out validation set during training.</a:t>
            </a:r>
            <a:endParaRPr lang="en-US" sz="1400" dirty="0"/>
          </a:p>
        </p:txBody>
      </p:sp>
      <p:pic>
        <p:nvPicPr>
          <p:cNvPr id="11" name="Image 3" descr="preencoded.png">    </p:cNvPr>
          <p:cNvPicPr>
            <a:picLocks noChangeAspect="1"/>
          </p:cNvPicPr>
          <p:nvPr/>
        </p:nvPicPr>
        <p:blipFill>
          <a:blip r:embed="rId4"/>
          <a:stretch>
            <a:fillRect/>
          </a:stretch>
        </p:blipFill>
        <p:spPr>
          <a:xfrm>
            <a:off x="632222" y="5881568"/>
            <a:ext cx="451604" cy="451604"/>
          </a:xfrm>
          <a:prstGeom prst="rect">
            <a:avLst/>
          </a:prstGeom>
        </p:spPr>
      </p:pic>
      <p:sp>
        <p:nvSpPr>
          <p:cNvPr id="12" name="Text 6"/>
          <p:cNvSpPr/>
          <p:nvPr/>
        </p:nvSpPr>
        <p:spPr>
          <a:xfrm>
            <a:off x="632222" y="6513790"/>
            <a:ext cx="2125385" cy="265628"/>
          </a:xfrm>
          <a:prstGeom prst="rect">
            <a:avLst/>
          </a:prstGeom>
          <a:noFill/>
          <a:ln/>
        </p:spPr>
        <p:txBody>
          <a:bodyPr wrap="none" lIns="0" tIns="0" rIns="0" bIns="0" rtlCol="0" anchor="t"/>
          <a:lstStyle/>
          <a:p>
            <a:pPr algn="l" indent="0" marL="0">
              <a:lnSpc>
                <a:spcPts val="2050"/>
              </a:lnSpc>
              <a:buNone/>
            </a:pPr>
            <a:r>
              <a:rPr lang="en-US" sz="1650" dirty="0">
                <a:solidFill>
                  <a:srgbClr val="F9EEE7"/>
                </a:solidFill>
                <a:latin typeface="Quattrocento" pitchFamily="34" charset="0"/>
                <a:ea typeface="Quattrocento" pitchFamily="34" charset="-122"/>
                <a:cs typeface="Quattrocento" pitchFamily="34" charset="-120"/>
              </a:rPr>
              <a:t>Testing</a:t>
            </a:r>
            <a:endParaRPr lang="en-US" sz="1650" dirty="0"/>
          </a:p>
        </p:txBody>
      </p:sp>
      <p:sp>
        <p:nvSpPr>
          <p:cNvPr id="13" name="Text 7"/>
          <p:cNvSpPr/>
          <p:nvPr/>
        </p:nvSpPr>
        <p:spPr>
          <a:xfrm>
            <a:off x="632222" y="6887766"/>
            <a:ext cx="7879556" cy="288965"/>
          </a:xfrm>
          <a:prstGeom prst="rect">
            <a:avLst/>
          </a:prstGeom>
          <a:noFill/>
          <a:ln/>
        </p:spPr>
        <p:txBody>
          <a:bodyPr wrap="none" lIns="0" tIns="0" rIns="0" bIns="0" rtlCol="0" anchor="t"/>
          <a:lstStyle/>
          <a:p>
            <a:pPr algn="l" indent="0" marL="0">
              <a:lnSpc>
                <a:spcPts val="2250"/>
              </a:lnSpc>
              <a:buNone/>
            </a:pPr>
            <a:r>
              <a:rPr lang="en-US" sz="1400" dirty="0">
                <a:solidFill>
                  <a:srgbClr val="F9EEE7"/>
                </a:solidFill>
                <a:latin typeface="Quattrocento" pitchFamily="34" charset="0"/>
                <a:ea typeface="Quattrocento" pitchFamily="34" charset="-122"/>
                <a:cs typeface="Quattrocento" pitchFamily="34" charset="-120"/>
              </a:rPr>
              <a:t>Assess the final model's effectiveness on unseen test data to ensure reliable performance.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958834" y="246459"/>
            <a:ext cx="4712613" cy="3204567"/>
          </a:xfrm>
          <a:prstGeom prst="rect">
            <a:avLst/>
          </a:prstGeom>
        </p:spPr>
      </p:pic>
      <p:sp>
        <p:nvSpPr>
          <p:cNvPr id="3" name="Text 0"/>
          <p:cNvSpPr/>
          <p:nvPr/>
        </p:nvSpPr>
        <p:spPr>
          <a:xfrm>
            <a:off x="4641413" y="4239697"/>
            <a:ext cx="5347454" cy="579953"/>
          </a:xfrm>
          <a:prstGeom prst="rect">
            <a:avLst/>
          </a:prstGeom>
          <a:noFill/>
          <a:ln/>
        </p:spPr>
        <p:txBody>
          <a:bodyPr wrap="none" lIns="0" tIns="0" rIns="0" bIns="0" rtlCol="0" anchor="t"/>
          <a:lstStyle/>
          <a:p>
            <a:pPr algn="ctr" indent="0" marL="0">
              <a:lnSpc>
                <a:spcPts val="4550"/>
              </a:lnSpc>
              <a:buNone/>
            </a:pPr>
            <a:r>
              <a:rPr lang="en-US" sz="3650" dirty="0">
                <a:solidFill>
                  <a:srgbClr val="FFD9BE"/>
                </a:solidFill>
                <a:latin typeface="Quattrocento" pitchFamily="34" charset="0"/>
                <a:ea typeface="Quattrocento" pitchFamily="34" charset="-122"/>
                <a:cs typeface="Quattrocento" pitchFamily="34" charset="-120"/>
              </a:rPr>
              <a:t>LSTM Model Architecture</a:t>
            </a:r>
            <a:endParaRPr lang="en-US" sz="3650" dirty="0"/>
          </a:p>
        </p:txBody>
      </p:sp>
      <p:sp>
        <p:nvSpPr>
          <p:cNvPr id="4" name="Shape 1"/>
          <p:cNvSpPr/>
          <p:nvPr/>
        </p:nvSpPr>
        <p:spPr>
          <a:xfrm>
            <a:off x="690205" y="5115401"/>
            <a:ext cx="13249989" cy="2574846"/>
          </a:xfrm>
          <a:prstGeom prst="roundRect">
            <a:avLst>
              <a:gd name="adj" fmla="val 1149"/>
            </a:avLst>
          </a:prstGeom>
          <a:solidFill>
            <a:srgbClr val="315251"/>
          </a:solidFill>
          <a:ln/>
        </p:spPr>
      </p:sp>
      <p:sp>
        <p:nvSpPr>
          <p:cNvPr id="5" name="Text 2"/>
          <p:cNvSpPr/>
          <p:nvPr/>
        </p:nvSpPr>
        <p:spPr>
          <a:xfrm>
            <a:off x="887373" y="5312569"/>
            <a:ext cx="12855654" cy="252413"/>
          </a:xfrm>
          <a:prstGeom prst="rect">
            <a:avLst/>
          </a:prstGeom>
          <a:noFill/>
          <a:ln/>
        </p:spPr>
        <p:txBody>
          <a:bodyPr wrap="none" lIns="0" tIns="0" rIns="0" bIns="0" rtlCol="0" anchor="t"/>
          <a:lstStyle/>
          <a:p>
            <a:pPr algn="l" marL="342900" indent="-342900">
              <a:lnSpc>
                <a:spcPts val="2450"/>
              </a:lnSpc>
              <a:buSzPct val="100000"/>
              <a:buFont typeface="+mj-lt"/>
              <a:buAutoNum type="arabicPeriod" startAt="1"/>
            </a:pPr>
            <a:r>
              <a:rPr lang="en-US" sz="1550" b="1" dirty="0">
                <a:solidFill>
                  <a:srgbClr val="F9EEE7"/>
                </a:solidFill>
                <a:latin typeface="Quattrocento" pitchFamily="34" charset="0"/>
                <a:ea typeface="Quattrocento" pitchFamily="34" charset="-122"/>
                <a:cs typeface="Quattrocento" pitchFamily="34" charset="-120"/>
              </a:rPr>
              <a:t>Cell State:</a:t>
            </a:r>
            <a:endParaRPr lang="en-US" sz="1550" dirty="0"/>
          </a:p>
        </p:txBody>
      </p:sp>
      <p:sp>
        <p:nvSpPr>
          <p:cNvPr id="6" name="Text 3"/>
          <p:cNvSpPr/>
          <p:nvPr/>
        </p:nvSpPr>
        <p:spPr>
          <a:xfrm>
            <a:off x="887373" y="5633918"/>
            <a:ext cx="12855654" cy="252413"/>
          </a:xfrm>
          <a:prstGeom prst="rect">
            <a:avLst/>
          </a:prstGeom>
          <a:noFill/>
          <a:ln/>
        </p:spPr>
        <p:txBody>
          <a:bodyPr wrap="none" lIns="0" tIns="0" rIns="0" bIns="0" rtlCol="0" anchor="t"/>
          <a:lstStyle/>
          <a:p>
            <a:pPr algn="l" lvl="1" marL="685800" indent="-342900">
              <a:lnSpc>
                <a:spcPts val="2450"/>
              </a:lnSpc>
              <a:buSzPct val="100000"/>
              <a:buChar char="•"/>
            </a:pPr>
            <a:r>
              <a:rPr lang="en-US" sz="1550" dirty="0">
                <a:solidFill>
                  <a:srgbClr val="F9EEE7"/>
                </a:solidFill>
                <a:latin typeface="Quattrocento" pitchFamily="34" charset="0"/>
                <a:ea typeface="Quattrocento" pitchFamily="34" charset="-122"/>
                <a:cs typeface="Quattrocento" pitchFamily="34" charset="-120"/>
              </a:rPr>
              <a:t>The heart of the LSTM, it's like a conveyor belt, carrying information along the sequence.</a:t>
            </a:r>
            <a:endParaRPr lang="en-US" sz="1550" dirty="0"/>
          </a:p>
        </p:txBody>
      </p:sp>
      <p:sp>
        <p:nvSpPr>
          <p:cNvPr id="7" name="Text 4"/>
          <p:cNvSpPr/>
          <p:nvPr/>
        </p:nvSpPr>
        <p:spPr>
          <a:xfrm>
            <a:off x="887373" y="5955268"/>
            <a:ext cx="12855654" cy="252413"/>
          </a:xfrm>
          <a:prstGeom prst="rect">
            <a:avLst/>
          </a:prstGeom>
          <a:noFill/>
          <a:ln/>
        </p:spPr>
        <p:txBody>
          <a:bodyPr wrap="none" lIns="0" tIns="0" rIns="0" bIns="0" rtlCol="0" anchor="t"/>
          <a:lstStyle/>
          <a:p>
            <a:pPr algn="l" lvl="1" marL="685800" indent="-342900">
              <a:lnSpc>
                <a:spcPts val="2450"/>
              </a:lnSpc>
              <a:buSzPct val="100000"/>
              <a:buChar char="•"/>
            </a:pPr>
            <a:r>
              <a:rPr lang="en-US" sz="1550" dirty="0">
                <a:solidFill>
                  <a:srgbClr val="F9EEE7"/>
                </a:solidFill>
                <a:latin typeface="Quattrocento" pitchFamily="34" charset="0"/>
                <a:ea typeface="Quattrocento" pitchFamily="34" charset="-122"/>
                <a:cs typeface="Quattrocento" pitchFamily="34" charset="-120"/>
              </a:rPr>
              <a:t>It can selectively remember or forget information over long periods.</a:t>
            </a:r>
            <a:endParaRPr lang="en-US" sz="1550" dirty="0"/>
          </a:p>
        </p:txBody>
      </p:sp>
      <p:sp>
        <p:nvSpPr>
          <p:cNvPr id="8" name="Text 5"/>
          <p:cNvSpPr/>
          <p:nvPr/>
        </p:nvSpPr>
        <p:spPr>
          <a:xfrm>
            <a:off x="887373" y="6276618"/>
            <a:ext cx="12855654" cy="252413"/>
          </a:xfrm>
          <a:prstGeom prst="rect">
            <a:avLst/>
          </a:prstGeom>
          <a:noFill/>
          <a:ln/>
        </p:spPr>
        <p:txBody>
          <a:bodyPr wrap="none" lIns="0" tIns="0" rIns="0" bIns="0" rtlCol="0" anchor="t"/>
          <a:lstStyle/>
          <a:p>
            <a:pPr algn="l" marL="342900" indent="-342900">
              <a:lnSpc>
                <a:spcPts val="2450"/>
              </a:lnSpc>
              <a:buSzPct val="100000"/>
              <a:buFont typeface="+mj-lt"/>
              <a:buAutoNum type="arabicPeriod" startAt="2"/>
            </a:pPr>
            <a:r>
              <a:rPr lang="en-US" sz="1550" b="1" dirty="0">
                <a:solidFill>
                  <a:srgbClr val="F9EEE7"/>
                </a:solidFill>
                <a:latin typeface="Quattrocento" pitchFamily="34" charset="0"/>
                <a:ea typeface="Quattrocento" pitchFamily="34" charset="-122"/>
                <a:cs typeface="Quattrocento" pitchFamily="34" charset="-120"/>
              </a:rPr>
              <a:t>Gates:</a:t>
            </a:r>
            <a:endParaRPr lang="en-US" sz="1550" dirty="0"/>
          </a:p>
        </p:txBody>
      </p:sp>
      <p:sp>
        <p:nvSpPr>
          <p:cNvPr id="9" name="Text 6"/>
          <p:cNvSpPr/>
          <p:nvPr/>
        </p:nvSpPr>
        <p:spPr>
          <a:xfrm>
            <a:off x="887373" y="6597968"/>
            <a:ext cx="12855654" cy="252413"/>
          </a:xfrm>
          <a:prstGeom prst="rect">
            <a:avLst/>
          </a:prstGeom>
          <a:noFill/>
          <a:ln/>
        </p:spPr>
        <p:txBody>
          <a:bodyPr wrap="none" lIns="0" tIns="0" rIns="0" bIns="0" rtlCol="0" anchor="t"/>
          <a:lstStyle/>
          <a:p>
            <a:pPr algn="l" lvl="1" marL="685800" indent="-342900">
              <a:lnSpc>
                <a:spcPts val="2450"/>
              </a:lnSpc>
              <a:buSzPct val="100000"/>
              <a:buChar char="•"/>
            </a:pPr>
            <a:r>
              <a:rPr lang="en-US" sz="1550" b="1" dirty="0">
                <a:solidFill>
                  <a:srgbClr val="F9EEE7"/>
                </a:solidFill>
                <a:latin typeface="Quattrocento" pitchFamily="34" charset="0"/>
                <a:ea typeface="Quattrocento" pitchFamily="34" charset="-122"/>
                <a:cs typeface="Quattrocento" pitchFamily="34" charset="-120"/>
              </a:rPr>
              <a:t>Forget Gate:</a:t>
            </a:r>
            <a:pPr algn="l" lvl="1" indent="0" marL="0">
              <a:lnSpc>
                <a:spcPts val="2450"/>
              </a:lnSpc>
              <a:buNone/>
            </a:pPr>
            <a:r>
              <a:rPr lang="en-US" sz="1550" dirty="0">
                <a:solidFill>
                  <a:srgbClr val="F9EEE7"/>
                </a:solidFill>
                <a:latin typeface="Quattrocento" pitchFamily="34" charset="0"/>
                <a:ea typeface="Quattrocento" pitchFamily="34" charset="-122"/>
                <a:cs typeface="Quattrocento" pitchFamily="34" charset="-120"/>
              </a:rPr>
              <a:t> Decides what information to discard from the cell state.</a:t>
            </a:r>
            <a:endParaRPr lang="en-US" sz="1550" dirty="0"/>
          </a:p>
        </p:txBody>
      </p:sp>
      <p:sp>
        <p:nvSpPr>
          <p:cNvPr id="10" name="Text 7"/>
          <p:cNvSpPr/>
          <p:nvPr/>
        </p:nvSpPr>
        <p:spPr>
          <a:xfrm>
            <a:off x="887373" y="6919317"/>
            <a:ext cx="12855654" cy="252413"/>
          </a:xfrm>
          <a:prstGeom prst="rect">
            <a:avLst/>
          </a:prstGeom>
          <a:noFill/>
          <a:ln/>
        </p:spPr>
        <p:txBody>
          <a:bodyPr wrap="none" lIns="0" tIns="0" rIns="0" bIns="0" rtlCol="0" anchor="t"/>
          <a:lstStyle/>
          <a:p>
            <a:pPr algn="l" lvl="1" marL="685800" indent="-342900">
              <a:lnSpc>
                <a:spcPts val="2450"/>
              </a:lnSpc>
              <a:buSzPct val="100000"/>
              <a:buChar char="•"/>
            </a:pPr>
            <a:r>
              <a:rPr lang="en-US" sz="1550" b="1" dirty="0">
                <a:solidFill>
                  <a:srgbClr val="F9EEE7"/>
                </a:solidFill>
                <a:latin typeface="Quattrocento" pitchFamily="34" charset="0"/>
                <a:ea typeface="Quattrocento" pitchFamily="34" charset="-122"/>
                <a:cs typeface="Quattrocento" pitchFamily="34" charset="-120"/>
              </a:rPr>
              <a:t>Input Gate:</a:t>
            </a:r>
            <a:pPr algn="l" lvl="1" indent="0" marL="0">
              <a:lnSpc>
                <a:spcPts val="2450"/>
              </a:lnSpc>
              <a:buNone/>
            </a:pPr>
            <a:r>
              <a:rPr lang="en-US" sz="1550" dirty="0">
                <a:solidFill>
                  <a:srgbClr val="F9EEE7"/>
                </a:solidFill>
                <a:latin typeface="Quattrocento" pitchFamily="34" charset="0"/>
                <a:ea typeface="Quattrocento" pitchFamily="34" charset="-122"/>
                <a:cs typeface="Quattrocento" pitchFamily="34" charset="-120"/>
              </a:rPr>
              <a:t> Determines what new information to store in the cell state.</a:t>
            </a:r>
            <a:endParaRPr lang="en-US" sz="1550" dirty="0"/>
          </a:p>
        </p:txBody>
      </p:sp>
      <p:sp>
        <p:nvSpPr>
          <p:cNvPr id="11" name="Text 8"/>
          <p:cNvSpPr/>
          <p:nvPr/>
        </p:nvSpPr>
        <p:spPr>
          <a:xfrm>
            <a:off x="887373" y="7240667"/>
            <a:ext cx="12855654" cy="252413"/>
          </a:xfrm>
          <a:prstGeom prst="rect">
            <a:avLst/>
          </a:prstGeom>
          <a:noFill/>
          <a:ln/>
        </p:spPr>
        <p:txBody>
          <a:bodyPr wrap="none" lIns="0" tIns="0" rIns="0" bIns="0" rtlCol="0" anchor="t"/>
          <a:lstStyle/>
          <a:p>
            <a:pPr algn="l" lvl="1" marL="685800" indent="-342900">
              <a:lnSpc>
                <a:spcPts val="2450"/>
              </a:lnSpc>
              <a:buSzPct val="100000"/>
              <a:buChar char="•"/>
            </a:pPr>
            <a:r>
              <a:rPr lang="en-US" sz="1550" b="1" dirty="0">
                <a:solidFill>
                  <a:srgbClr val="F9EEE7"/>
                </a:solidFill>
                <a:latin typeface="Quattrocento" pitchFamily="34" charset="0"/>
                <a:ea typeface="Quattrocento" pitchFamily="34" charset="-122"/>
                <a:cs typeface="Quattrocento" pitchFamily="34" charset="-120"/>
              </a:rPr>
              <a:t>Output Gate:</a:t>
            </a:r>
            <a:pPr algn="l" lvl="1" indent="0" marL="0">
              <a:lnSpc>
                <a:spcPts val="2450"/>
              </a:lnSpc>
              <a:buNone/>
            </a:pPr>
            <a:r>
              <a:rPr lang="en-US" sz="1550" dirty="0">
                <a:solidFill>
                  <a:srgbClr val="F9EEE7"/>
                </a:solidFill>
                <a:latin typeface="Quattrocento" pitchFamily="34" charset="0"/>
                <a:ea typeface="Quattrocento" pitchFamily="34" charset="-122"/>
                <a:cs typeface="Quattrocento" pitchFamily="34" charset="-120"/>
              </a:rPr>
              <a:t> Controls which parts of the cell state are relevant to the current output.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084" y="875586"/>
            <a:ext cx="4778335" cy="597218"/>
          </a:xfrm>
          <a:prstGeom prst="rect">
            <a:avLst/>
          </a:prstGeom>
          <a:noFill/>
          <a:ln/>
        </p:spPr>
        <p:txBody>
          <a:bodyPr wrap="none" lIns="0" tIns="0" rIns="0" bIns="0" rtlCol="0" anchor="t"/>
          <a:lstStyle/>
          <a:p>
            <a:pPr indent="0" marL="0">
              <a:lnSpc>
                <a:spcPts val="4700"/>
              </a:lnSpc>
              <a:buNone/>
            </a:pPr>
            <a:r>
              <a:rPr lang="en-US" sz="3750" dirty="0">
                <a:solidFill>
                  <a:srgbClr val="FFD9BE"/>
                </a:solidFill>
                <a:latin typeface="Quattrocento" pitchFamily="34" charset="0"/>
                <a:ea typeface="Quattrocento" pitchFamily="34" charset="-122"/>
                <a:cs typeface="Quattrocento" pitchFamily="34" charset="-120"/>
              </a:rPr>
              <a:t>Key Understanding</a:t>
            </a:r>
            <a:endParaRPr lang="en-US" sz="3750" dirty="0"/>
          </a:p>
        </p:txBody>
      </p:sp>
      <p:pic>
        <p:nvPicPr>
          <p:cNvPr id="4" name="Image 1" descr="preencoded.png">    </p:cNvPr>
          <p:cNvPicPr>
            <a:picLocks noChangeAspect="1"/>
          </p:cNvPicPr>
          <p:nvPr/>
        </p:nvPicPr>
        <p:blipFill>
          <a:blip r:embed="rId2"/>
          <a:stretch>
            <a:fillRect/>
          </a:stretch>
        </p:blipFill>
        <p:spPr>
          <a:xfrm>
            <a:off x="6197084" y="1777365"/>
            <a:ext cx="1015365" cy="5576649"/>
          </a:xfrm>
          <a:prstGeom prst="rect">
            <a:avLst/>
          </a:prstGeom>
        </p:spPr>
      </p:pic>
      <p:sp>
        <p:nvSpPr>
          <p:cNvPr id="5" name="Text 1"/>
          <p:cNvSpPr/>
          <p:nvPr/>
        </p:nvSpPr>
        <p:spPr>
          <a:xfrm>
            <a:off x="7517011" y="1980367"/>
            <a:ext cx="6402705" cy="406122"/>
          </a:xfrm>
          <a:prstGeom prst="rect">
            <a:avLst/>
          </a:prstGeom>
          <a:noFill/>
          <a:ln/>
        </p:spPr>
        <p:txBody>
          <a:bodyPr wrap="none" lIns="0" tIns="0" rIns="0" bIns="0" rtlCol="0" anchor="t"/>
          <a:lstStyle/>
          <a:p>
            <a:pPr algn="l" indent="0" marL="0">
              <a:lnSpc>
                <a:spcPts val="3150"/>
              </a:lnSpc>
              <a:buNone/>
            </a:pPr>
            <a:r>
              <a:rPr lang="en-US" sz="1950" dirty="0">
                <a:solidFill>
                  <a:srgbClr val="F9EEE7"/>
                </a:solidFill>
                <a:latin typeface="Quattrocento" pitchFamily="34" charset="0"/>
                <a:ea typeface="Quattrocento" pitchFamily="34" charset="-122"/>
                <a:cs typeface="Quattrocento" pitchFamily="34" charset="-120"/>
              </a:rPr>
              <a:t>Convert the data into matrix  with time steps: </a:t>
            </a:r>
            <a:endParaRPr lang="en-US" sz="1950" dirty="0"/>
          </a:p>
        </p:txBody>
      </p:sp>
      <p:sp>
        <p:nvSpPr>
          <p:cNvPr id="6" name="Text 2"/>
          <p:cNvSpPr/>
          <p:nvPr/>
        </p:nvSpPr>
        <p:spPr>
          <a:xfrm>
            <a:off x="7517011" y="2508290"/>
            <a:ext cx="6402705" cy="324922"/>
          </a:xfrm>
          <a:prstGeom prst="rect">
            <a:avLst/>
          </a:prstGeom>
          <a:noFill/>
          <a:ln/>
        </p:spPr>
        <p:txBody>
          <a:bodyPr wrap="none" lIns="0" tIns="0" rIns="0" bIns="0" rtlCol="0" anchor="t"/>
          <a:lstStyle/>
          <a:p>
            <a:pPr algn="l" indent="0" marL="0">
              <a:lnSpc>
                <a:spcPts val="2550"/>
              </a:lnSpc>
              <a:buNone/>
            </a:pPr>
            <a:r>
              <a:rPr lang="en-US" sz="1550" b="1" dirty="0">
                <a:solidFill>
                  <a:srgbClr val="F9EEE7"/>
                </a:solidFill>
                <a:latin typeface="Quattrocento" pitchFamily="34" charset="0"/>
                <a:ea typeface="Quattrocento" pitchFamily="34" charset="-122"/>
                <a:cs typeface="Quattrocento" pitchFamily="34" charset="-120"/>
              </a:rPr>
              <a:t>Capturing Temporal Dependencies:</a:t>
            </a:r>
            <a:endParaRPr lang="en-US" sz="1550" dirty="0"/>
          </a:p>
        </p:txBody>
      </p:sp>
      <p:sp>
        <p:nvSpPr>
          <p:cNvPr id="7" name="Text 3"/>
          <p:cNvSpPr/>
          <p:nvPr/>
        </p:nvSpPr>
        <p:spPr>
          <a:xfrm>
            <a:off x="7517011" y="2955012"/>
            <a:ext cx="6402705" cy="780098"/>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F9EEE7"/>
                </a:solidFill>
                <a:latin typeface="Quattrocento" pitchFamily="34" charset="0"/>
                <a:ea typeface="Quattrocento" pitchFamily="34" charset="-122"/>
                <a:cs typeface="Quattrocento" pitchFamily="34" charset="-120"/>
              </a:rPr>
              <a:t>LSTMs are adept at learning long-term dependencies within a sequence. By structuring data into time steps, you enable the model to recognize patterns and trends that occur over multiple time points.</a:t>
            </a:r>
            <a:endParaRPr lang="en-US" sz="1550" dirty="0"/>
          </a:p>
        </p:txBody>
      </p:sp>
      <p:sp>
        <p:nvSpPr>
          <p:cNvPr id="8" name="Text 4"/>
          <p:cNvSpPr/>
          <p:nvPr/>
        </p:nvSpPr>
        <p:spPr>
          <a:xfrm>
            <a:off x="7517011" y="3806071"/>
            <a:ext cx="6402705" cy="52006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F9EEE7"/>
                </a:solidFill>
                <a:latin typeface="Quattrocento" pitchFamily="34" charset="0"/>
                <a:ea typeface="Quattrocento" pitchFamily="34" charset="-122"/>
                <a:cs typeface="Quattrocento" pitchFamily="34" charset="-120"/>
              </a:rPr>
              <a:t>For example, in a stock price prediction task, the current price might be influenced by past price movements, trading volumes, and other relevant factors.</a:t>
            </a:r>
            <a:endParaRPr lang="en-US" sz="1550" dirty="0"/>
          </a:p>
        </p:txBody>
      </p:sp>
      <p:sp>
        <p:nvSpPr>
          <p:cNvPr id="9" name="Text 5"/>
          <p:cNvSpPr/>
          <p:nvPr/>
        </p:nvSpPr>
        <p:spPr>
          <a:xfrm>
            <a:off x="7517011" y="4397097"/>
            <a:ext cx="6402705" cy="324922"/>
          </a:xfrm>
          <a:prstGeom prst="rect">
            <a:avLst/>
          </a:prstGeom>
          <a:noFill/>
          <a:ln/>
        </p:spPr>
        <p:txBody>
          <a:bodyPr wrap="none" lIns="0" tIns="0" rIns="0" bIns="0" rtlCol="0" anchor="t"/>
          <a:lstStyle/>
          <a:p>
            <a:pPr algn="l" marL="342900" indent="-342900">
              <a:lnSpc>
                <a:spcPts val="2550"/>
              </a:lnSpc>
              <a:buSzPct val="100000"/>
              <a:buChar char="•"/>
            </a:pPr>
            <a:r>
              <a:rPr lang="en-US" sz="1550" b="1" dirty="0">
                <a:solidFill>
                  <a:srgbClr val="F9EEE7"/>
                </a:solidFill>
                <a:latin typeface="Quattrocento" pitchFamily="34" charset="0"/>
                <a:ea typeface="Quattrocento" pitchFamily="34" charset="-122"/>
                <a:cs typeface="Quattrocento" pitchFamily="34" charset="-120"/>
              </a:rPr>
              <a:t>Efficient Processing:</a:t>
            </a:r>
            <a:endParaRPr lang="en-US" sz="1550" dirty="0"/>
          </a:p>
        </p:txBody>
      </p:sp>
      <p:sp>
        <p:nvSpPr>
          <p:cNvPr id="10" name="Text 6"/>
          <p:cNvSpPr/>
          <p:nvPr/>
        </p:nvSpPr>
        <p:spPr>
          <a:xfrm>
            <a:off x="7517011" y="4792980"/>
            <a:ext cx="6402705" cy="52006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F9EEE7"/>
                </a:solidFill>
                <a:latin typeface="Quattrocento" pitchFamily="34" charset="0"/>
                <a:ea typeface="Quattrocento" pitchFamily="34" charset="-122"/>
                <a:cs typeface="Quattrocento" pitchFamily="34" charset="-120"/>
              </a:rPr>
              <a:t>Matrix-based representation allows for efficient processing by deep learning frameworks.</a:t>
            </a:r>
            <a:endParaRPr lang="en-US" sz="1550" dirty="0"/>
          </a:p>
        </p:txBody>
      </p:sp>
      <p:sp>
        <p:nvSpPr>
          <p:cNvPr id="11" name="Text 7"/>
          <p:cNvSpPr/>
          <p:nvPr/>
        </p:nvSpPr>
        <p:spPr>
          <a:xfrm>
            <a:off x="7517011" y="5384006"/>
            <a:ext cx="6402705" cy="52006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F9EEE7"/>
                </a:solidFill>
                <a:latin typeface="Quattrocento" pitchFamily="34" charset="0"/>
                <a:ea typeface="Quattrocento" pitchFamily="34" charset="-122"/>
                <a:cs typeface="Quattrocento" pitchFamily="34" charset="-120"/>
              </a:rPr>
              <a:t>Many optimization techniques and parallel processing capabilities are designed to work with matrix operations, making training and inference more efficient.</a:t>
            </a:r>
            <a:endParaRPr lang="en-US" sz="1550" dirty="0"/>
          </a:p>
        </p:txBody>
      </p:sp>
      <p:sp>
        <p:nvSpPr>
          <p:cNvPr id="12" name="Text 8"/>
          <p:cNvSpPr/>
          <p:nvPr/>
        </p:nvSpPr>
        <p:spPr>
          <a:xfrm>
            <a:off x="7517011" y="5975033"/>
            <a:ext cx="6402705" cy="324922"/>
          </a:xfrm>
          <a:prstGeom prst="rect">
            <a:avLst/>
          </a:prstGeom>
          <a:noFill/>
          <a:ln/>
        </p:spPr>
        <p:txBody>
          <a:bodyPr wrap="none" lIns="0" tIns="0" rIns="0" bIns="0" rtlCol="0" anchor="t"/>
          <a:lstStyle/>
          <a:p>
            <a:pPr algn="l" marL="342900" indent="-342900">
              <a:lnSpc>
                <a:spcPts val="2550"/>
              </a:lnSpc>
              <a:buSzPct val="100000"/>
              <a:buChar char="•"/>
            </a:pPr>
            <a:r>
              <a:rPr lang="en-US" sz="1550" b="1" dirty="0">
                <a:solidFill>
                  <a:srgbClr val="F9EEE7"/>
                </a:solidFill>
                <a:latin typeface="Quattrocento" pitchFamily="34" charset="0"/>
                <a:ea typeface="Quattrocento" pitchFamily="34" charset="-122"/>
                <a:cs typeface="Quattrocento" pitchFamily="34" charset="-120"/>
              </a:rPr>
              <a:t>Compatibility with LSTM Architecture:</a:t>
            </a:r>
            <a:endParaRPr lang="en-US" sz="1550" dirty="0"/>
          </a:p>
        </p:txBody>
      </p:sp>
      <p:sp>
        <p:nvSpPr>
          <p:cNvPr id="13" name="Text 9"/>
          <p:cNvSpPr/>
          <p:nvPr/>
        </p:nvSpPr>
        <p:spPr>
          <a:xfrm>
            <a:off x="7517011" y="6370915"/>
            <a:ext cx="6402705" cy="780098"/>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F9EEE7"/>
                </a:solidFill>
                <a:latin typeface="Quattrocento" pitchFamily="34" charset="0"/>
                <a:ea typeface="Quattrocento" pitchFamily="34" charset="-122"/>
                <a:cs typeface="Quattrocento" pitchFamily="34" charset="-120"/>
              </a:rPr>
              <a:t>LSTMs are designed to process sequences of fixed-length inputs. By converting data into a matrix with a specific number of time steps, you ensure that the input format aligns with the LSTM's expectations.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2024-11-08T22:44:26Z</dcterms:created>
  <dcterms:modified xsi:type="dcterms:W3CDTF">2024-11-08T22:44:26Z</dcterms:modified>
</cp:coreProperties>
</file>